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3" r:id="rId27"/>
  </p:sldIdLst>
  <p:sldSz cx="9144000" cy="6858000" type="screen4x3"/>
  <p:notesSz cx="6400800" cy="86868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W6Be8Rs4OniWJZ/NtH2ioyGTA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6"/>
  </p:normalViewPr>
  <p:slideViewPr>
    <p:cSldViewPr snapToGrid="0">
      <p:cViewPr varScale="1">
        <p:scale>
          <a:sx n="106" d="100"/>
          <a:sy n="106" d="100"/>
        </p:scale>
        <p:origin x="60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773363" cy="4349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625850" y="0"/>
            <a:ext cx="2773363" cy="43497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250238"/>
            <a:ext cx="2773363" cy="4349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625850" y="8250238"/>
            <a:ext cx="2773363" cy="43497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1: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2: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3: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14: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sz="900"/>
              <a:t>The first part of this training is going over the basics</a:t>
            </a:r>
            <a:endParaRPr/>
          </a:p>
          <a:p>
            <a:pPr marL="0" lvl="0" indent="0" algn="l" rtl="0">
              <a:lnSpc>
                <a:spcPct val="80000"/>
              </a:lnSpc>
              <a:spcBef>
                <a:spcPts val="0"/>
              </a:spcBef>
              <a:spcAft>
                <a:spcPts val="0"/>
              </a:spcAft>
              <a:buSzPts val="1400"/>
              <a:buNone/>
            </a:pPr>
            <a:r>
              <a:rPr lang="en-US" sz="900"/>
              <a:t>Definition</a:t>
            </a:r>
            <a:endParaRPr/>
          </a:p>
          <a:p>
            <a:pPr marL="0" lvl="0" indent="0" algn="l" rtl="0">
              <a:lnSpc>
                <a:spcPct val="80000"/>
              </a:lnSpc>
              <a:spcBef>
                <a:spcPts val="0"/>
              </a:spcBef>
              <a:spcAft>
                <a:spcPts val="0"/>
              </a:spcAft>
              <a:buSzPts val="1400"/>
              <a:buNone/>
            </a:pPr>
            <a:r>
              <a:rPr lang="en-US" sz="900"/>
              <a:t>Locations</a:t>
            </a:r>
            <a:endParaRPr/>
          </a:p>
          <a:p>
            <a:pPr marL="0" lvl="0" indent="0" algn="l" rtl="0">
              <a:lnSpc>
                <a:spcPct val="80000"/>
              </a:lnSpc>
              <a:spcBef>
                <a:spcPts val="0"/>
              </a:spcBef>
              <a:spcAft>
                <a:spcPts val="0"/>
              </a:spcAft>
              <a:buSzPts val="1400"/>
              <a:buNone/>
            </a:pPr>
            <a:r>
              <a:rPr lang="en-US" sz="900"/>
              <a:t>Signs / Symptoms</a:t>
            </a:r>
            <a:endParaRPr/>
          </a:p>
          <a:p>
            <a:pPr marL="0" lvl="0" indent="0" algn="l" rtl="0">
              <a:lnSpc>
                <a:spcPct val="80000"/>
              </a:lnSpc>
              <a:spcBef>
                <a:spcPts val="0"/>
              </a:spcBef>
              <a:spcAft>
                <a:spcPts val="0"/>
              </a:spcAft>
              <a:buSzPts val="1400"/>
              <a:buNone/>
            </a:pPr>
            <a:r>
              <a:rPr lang="en-US" sz="900"/>
              <a:t>Can anyone tell me how hard water is defined?</a:t>
            </a:r>
            <a:endParaRPr/>
          </a:p>
          <a:p>
            <a:pPr marL="0" lvl="0" indent="0" algn="l" rtl="0">
              <a:lnSpc>
                <a:spcPct val="80000"/>
              </a:lnSpc>
              <a:spcBef>
                <a:spcPts val="0"/>
              </a:spcBef>
              <a:spcAft>
                <a:spcPts val="0"/>
              </a:spcAft>
              <a:buSzPts val="1400"/>
              <a:buNone/>
            </a:pPr>
            <a:r>
              <a:rPr lang="en-US" sz="900"/>
              <a:t>Scale is a coating</a:t>
            </a:r>
            <a:endParaRPr/>
          </a:p>
          <a:p>
            <a:pPr marL="0" lvl="0" indent="0" algn="l" rtl="0">
              <a:lnSpc>
                <a:spcPct val="80000"/>
              </a:lnSpc>
              <a:spcBef>
                <a:spcPts val="0"/>
              </a:spcBef>
              <a:spcAft>
                <a:spcPts val="0"/>
              </a:spcAft>
              <a:buSzPts val="1400"/>
              <a:buNone/>
            </a:pPr>
            <a:r>
              <a:rPr lang="en-US" sz="900"/>
              <a:t>or precipitate deposited on surfaces that</a:t>
            </a:r>
            <a:endParaRPr/>
          </a:p>
          <a:p>
            <a:pPr marL="0" lvl="0" indent="0" algn="l" rtl="0">
              <a:lnSpc>
                <a:spcPct val="80000"/>
              </a:lnSpc>
              <a:spcBef>
                <a:spcPts val="0"/>
              </a:spcBef>
              <a:spcAft>
                <a:spcPts val="0"/>
              </a:spcAft>
              <a:buSzPts val="1400"/>
              <a:buNone/>
            </a:pPr>
            <a:r>
              <a:rPr lang="en-US" sz="900"/>
              <a:t>are in contact with hard water; water that</a:t>
            </a:r>
            <a:endParaRPr/>
          </a:p>
          <a:p>
            <a:pPr marL="0" lvl="0" indent="0" algn="l" rtl="0">
              <a:lnSpc>
                <a:spcPct val="80000"/>
              </a:lnSpc>
              <a:spcBef>
                <a:spcPts val="0"/>
              </a:spcBef>
              <a:spcAft>
                <a:spcPts val="0"/>
              </a:spcAft>
              <a:buSzPts val="1400"/>
              <a:buNone/>
            </a:pPr>
            <a:r>
              <a:rPr lang="en-US" sz="900"/>
              <a:t>contains carbonates or bicarbonates of</a:t>
            </a:r>
            <a:endParaRPr/>
          </a:p>
          <a:p>
            <a:pPr marL="0" lvl="0" indent="0" algn="l" rtl="0">
              <a:lnSpc>
                <a:spcPct val="80000"/>
              </a:lnSpc>
              <a:spcBef>
                <a:spcPts val="0"/>
              </a:spcBef>
              <a:spcAft>
                <a:spcPts val="0"/>
              </a:spcAft>
              <a:buSzPts val="1400"/>
              <a:buNone/>
            </a:pPr>
            <a:r>
              <a:rPr lang="en-US" sz="900"/>
              <a:t>calcium and/or magnesium is likely to</a:t>
            </a:r>
            <a:endParaRPr/>
          </a:p>
          <a:p>
            <a:pPr marL="0" lvl="0" indent="0" algn="l" rtl="0">
              <a:lnSpc>
                <a:spcPct val="80000"/>
              </a:lnSpc>
              <a:spcBef>
                <a:spcPts val="0"/>
              </a:spcBef>
              <a:spcAft>
                <a:spcPts val="0"/>
              </a:spcAft>
              <a:buSzPts val="1400"/>
              <a:buNone/>
            </a:pPr>
            <a:r>
              <a:rPr lang="en-US" sz="900"/>
              <a:t>cause scale. When water is heated or</a:t>
            </a:r>
            <a:endParaRPr/>
          </a:p>
          <a:p>
            <a:pPr marL="0" lvl="0" indent="0" algn="l" rtl="0">
              <a:lnSpc>
                <a:spcPct val="80000"/>
              </a:lnSpc>
              <a:spcBef>
                <a:spcPts val="0"/>
              </a:spcBef>
              <a:spcAft>
                <a:spcPts val="0"/>
              </a:spcAft>
              <a:buSzPts val="1400"/>
              <a:buNone/>
            </a:pPr>
            <a:r>
              <a:rPr lang="en-US" sz="900"/>
              <a:t>evaporation takes place or if there is a</a:t>
            </a:r>
            <a:endParaRPr/>
          </a:p>
          <a:p>
            <a:pPr marL="0" lvl="0" indent="0" algn="l" rtl="0">
              <a:lnSpc>
                <a:spcPct val="80000"/>
              </a:lnSpc>
              <a:spcBef>
                <a:spcPts val="0"/>
              </a:spcBef>
              <a:spcAft>
                <a:spcPts val="0"/>
              </a:spcAft>
              <a:buSzPts val="1400"/>
              <a:buNone/>
            </a:pPr>
            <a:r>
              <a:rPr lang="en-US" sz="900"/>
              <a:t>change in water pressure, scale minerals</a:t>
            </a:r>
            <a:endParaRPr/>
          </a:p>
          <a:p>
            <a:pPr marL="0" lvl="0" indent="0" algn="l" rtl="0">
              <a:lnSpc>
                <a:spcPct val="80000"/>
              </a:lnSpc>
              <a:spcBef>
                <a:spcPts val="0"/>
              </a:spcBef>
              <a:spcAft>
                <a:spcPts val="0"/>
              </a:spcAft>
              <a:buSzPts val="1400"/>
              <a:buNone/>
            </a:pPr>
            <a:r>
              <a:rPr lang="en-US" sz="900"/>
              <a:t>precipitate layers of rock-like deposits</a:t>
            </a:r>
            <a:endParaRPr/>
          </a:p>
          <a:p>
            <a:pPr marL="0" lvl="0" indent="0" algn="l" rtl="0">
              <a:lnSpc>
                <a:spcPct val="80000"/>
              </a:lnSpc>
              <a:spcBef>
                <a:spcPts val="0"/>
              </a:spcBef>
              <a:spcAft>
                <a:spcPts val="0"/>
              </a:spcAft>
              <a:buSzPts val="1400"/>
              <a:buNone/>
            </a:pPr>
            <a:r>
              <a:rPr lang="en-US" sz="900"/>
              <a:t>inside pipes, water heaters, appliances,</a:t>
            </a:r>
            <a:endParaRPr/>
          </a:p>
          <a:p>
            <a:pPr marL="0" lvl="0" indent="0" algn="l" rtl="0">
              <a:lnSpc>
                <a:spcPct val="80000"/>
              </a:lnSpc>
              <a:spcBef>
                <a:spcPts val="0"/>
              </a:spcBef>
              <a:spcAft>
                <a:spcPts val="0"/>
              </a:spcAft>
              <a:buSzPts val="1400"/>
              <a:buNone/>
            </a:pPr>
            <a:r>
              <a:rPr lang="en-US" sz="900"/>
              <a:t>equipment and fixtures.</a:t>
            </a:r>
            <a:endParaRPr/>
          </a:p>
          <a:p>
            <a:pPr marL="0" lvl="0" indent="0" algn="l" rtl="0">
              <a:lnSpc>
                <a:spcPct val="80000"/>
              </a:lnSpc>
              <a:spcBef>
                <a:spcPts val="0"/>
              </a:spcBef>
              <a:spcAft>
                <a:spcPts val="0"/>
              </a:spcAft>
              <a:buSzPts val="1400"/>
              <a:buNone/>
            </a:pPr>
            <a:endParaRPr sz="900"/>
          </a:p>
          <a:p>
            <a:pPr marL="0" lvl="0" indent="0" algn="l" rtl="0">
              <a:lnSpc>
                <a:spcPct val="80000"/>
              </a:lnSpc>
              <a:spcBef>
                <a:spcPts val="0"/>
              </a:spcBef>
              <a:spcAft>
                <a:spcPts val="0"/>
              </a:spcAft>
              <a:buSzPts val="1400"/>
              <a:buNone/>
            </a:pPr>
            <a:r>
              <a:rPr lang="en-US" sz="900"/>
              <a:t>Hard water contains higher-than-ordinary levels of dissolved minerals (strictly speaking, dissolved positive metallic ions) such as magnesium and calcium. Water from underground aquifers – well water, for you civilians – has extended contact with soft calcium and magnesium-bearing rock and mineral deposits such as limestone, chalk, dolomite, and marble, and small amounts of minerals are dissolved into an ionic solution in the water. Often the dissolution process is facilitated by carbon dioxide in the water, which forms a weak carbonic acid. Surface water generally doesn't contain enough calcium and magnesium to be considered hard, although there can be exceptions.</a:t>
            </a:r>
            <a:br>
              <a:rPr lang="en-US" sz="900"/>
            </a:br>
            <a:endParaRPr sz="9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5: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16: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7: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7:notes"/>
          <p:cNvSpPr txBox="1">
            <a:spLocks noGrp="1"/>
          </p:cNvSpPr>
          <p:nvPr>
            <p:ph type="sldNum" idx="12"/>
          </p:nvPr>
        </p:nvSpPr>
        <p:spPr>
          <a:xfrm>
            <a:off x="3625850" y="8250238"/>
            <a:ext cx="2773363" cy="43497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8: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9: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9:notes"/>
          <p:cNvSpPr txBox="1">
            <a:spLocks noGrp="1"/>
          </p:cNvSpPr>
          <p:nvPr>
            <p:ph type="sldNum" idx="12"/>
          </p:nvPr>
        </p:nvSpPr>
        <p:spPr>
          <a:xfrm>
            <a:off x="3625850" y="8250238"/>
            <a:ext cx="2773363" cy="43497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2: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1: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21: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At the point of super saturation where heterogeneous scale formation traditionally occurs inside the tank and on the interior of the pipes, because of the charged state induced by the FLOW-TECH Home unit, the minerals will stick to each other forming homogeneous scale instead and will continue to flow harmlessly through the system.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lay terms this means that regardless of whether the water is flowing or not, minerals will not resort back to their original state.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2: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22: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System is installed at the point of entry to treat your entire home, both hot and cold water, or it can be located directly before a water heater or other device that requires protection from hard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Anti-Scale System should be used in tandem with the Whole house carbon filter for optimal health, comfort and positive eco impact.</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23: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24: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Flow-Tech System was developed from years of research by a team of top petrochemical engineers and scientists for use in large industrial applications.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have adapted this technology to make it available to homeowners. For the first time you can have an economical, eco-friendly, no-maintenance water treatment system </a:t>
            </a:r>
            <a:r>
              <a:rPr lang="en-US" b="1"/>
              <a:t>that works</a:t>
            </a:r>
            <a:r>
              <a:rPr lang="en-US"/>
              <a:t>—all the time.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5: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6: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6: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3: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4: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5: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6: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7: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8: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39763" y="4125913"/>
            <a:ext cx="5121275" cy="39100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9: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30"/>
          <p:cNvSpPr/>
          <p:nvPr/>
        </p:nvSpPr>
        <p:spPr>
          <a:xfrm>
            <a:off x="5054130" y="2293562"/>
            <a:ext cx="4089870" cy="401218"/>
          </a:xfrm>
          <a:custGeom>
            <a:avLst/>
            <a:gdLst/>
            <a:ahLst/>
            <a:cxnLst/>
            <a:rect l="l" t="t" r="r" b="b"/>
            <a:pathLst>
              <a:path w="2862909" h="280866" extrusionOk="0">
                <a:moveTo>
                  <a:pt x="2862909" y="0"/>
                </a:moveTo>
                <a:lnTo>
                  <a:pt x="280865" y="0"/>
                </a:lnTo>
                <a:lnTo>
                  <a:pt x="0" y="280866"/>
                </a:lnTo>
                <a:lnTo>
                  <a:pt x="2862909" y="280866"/>
                </a:lnTo>
                <a:lnTo>
                  <a:pt x="2862909"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9" name="Google Shape;19;p30"/>
          <p:cNvPicPr preferRelativeResize="0"/>
          <p:nvPr/>
        </p:nvPicPr>
        <p:blipFill rotWithShape="1">
          <a:blip r:embed="rId2">
            <a:alphaModFix/>
          </a:blip>
          <a:srcRect/>
          <a:stretch/>
        </p:blipFill>
        <p:spPr>
          <a:xfrm>
            <a:off x="0" y="1524000"/>
            <a:ext cx="9144000" cy="4335697"/>
          </a:xfrm>
          <a:prstGeom prst="rect">
            <a:avLst/>
          </a:prstGeom>
          <a:noFill/>
          <a:ln>
            <a:noFill/>
          </a:ln>
        </p:spPr>
      </p:pic>
      <p:sp>
        <p:nvSpPr>
          <p:cNvPr id="20" name="Google Shape;20;p30"/>
          <p:cNvSpPr/>
          <p:nvPr/>
        </p:nvSpPr>
        <p:spPr>
          <a:xfrm>
            <a:off x="0" y="5306209"/>
            <a:ext cx="9144000" cy="1551792"/>
          </a:xfrm>
          <a:prstGeom prst="rect">
            <a:avLst/>
          </a:prstGeom>
          <a:solidFill>
            <a:schemeClr val="accent3"/>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1" name="Google Shape;21;p30" descr="UT0020701-IMG10"/>
          <p:cNvPicPr preferRelativeResize="0"/>
          <p:nvPr/>
        </p:nvPicPr>
        <p:blipFill rotWithShape="1">
          <a:blip r:embed="rId3">
            <a:alphaModFix/>
          </a:blip>
          <a:srcRect/>
          <a:stretch/>
        </p:blipFill>
        <p:spPr>
          <a:xfrm>
            <a:off x="5669280" y="4969759"/>
            <a:ext cx="666206" cy="666173"/>
          </a:xfrm>
          <a:prstGeom prst="rect">
            <a:avLst/>
          </a:prstGeom>
          <a:noFill/>
          <a:ln>
            <a:noFill/>
          </a:ln>
        </p:spPr>
      </p:pic>
      <p:pic>
        <p:nvPicPr>
          <p:cNvPr id="22" name="Google Shape;22;p30" descr="UT0020701-IMG11"/>
          <p:cNvPicPr preferRelativeResize="0"/>
          <p:nvPr/>
        </p:nvPicPr>
        <p:blipFill rotWithShape="1">
          <a:blip r:embed="rId4">
            <a:alphaModFix/>
          </a:blip>
          <a:srcRect/>
          <a:stretch/>
        </p:blipFill>
        <p:spPr>
          <a:xfrm>
            <a:off x="6492240" y="4969759"/>
            <a:ext cx="666206" cy="666173"/>
          </a:xfrm>
          <a:prstGeom prst="rect">
            <a:avLst/>
          </a:prstGeom>
          <a:noFill/>
          <a:ln>
            <a:noFill/>
          </a:ln>
        </p:spPr>
      </p:pic>
      <p:pic>
        <p:nvPicPr>
          <p:cNvPr id="23" name="Google Shape;23;p30" descr="UT0020701-IMG12"/>
          <p:cNvPicPr preferRelativeResize="0"/>
          <p:nvPr/>
        </p:nvPicPr>
        <p:blipFill rotWithShape="1">
          <a:blip r:embed="rId5">
            <a:alphaModFix/>
          </a:blip>
          <a:srcRect/>
          <a:stretch/>
        </p:blipFill>
        <p:spPr>
          <a:xfrm>
            <a:off x="7302137" y="4969759"/>
            <a:ext cx="666206" cy="666173"/>
          </a:xfrm>
          <a:prstGeom prst="rect">
            <a:avLst/>
          </a:prstGeom>
          <a:noFill/>
          <a:ln>
            <a:noFill/>
          </a:ln>
        </p:spPr>
      </p:pic>
      <p:pic>
        <p:nvPicPr>
          <p:cNvPr id="24" name="Google Shape;24;p30" descr="UT0020701-IMG13"/>
          <p:cNvPicPr preferRelativeResize="0"/>
          <p:nvPr/>
        </p:nvPicPr>
        <p:blipFill rotWithShape="1">
          <a:blip r:embed="rId6">
            <a:alphaModFix/>
          </a:blip>
          <a:srcRect/>
          <a:stretch/>
        </p:blipFill>
        <p:spPr>
          <a:xfrm>
            <a:off x="8125097" y="4969759"/>
            <a:ext cx="666206" cy="666173"/>
          </a:xfrm>
          <a:prstGeom prst="rect">
            <a:avLst/>
          </a:prstGeom>
          <a:noFill/>
          <a:ln>
            <a:noFill/>
          </a:ln>
        </p:spPr>
      </p:pic>
      <p:sp>
        <p:nvSpPr>
          <p:cNvPr id="25" name="Google Shape;25;p30"/>
          <p:cNvSpPr txBox="1">
            <a:spLocks noGrp="1"/>
          </p:cNvSpPr>
          <p:nvPr>
            <p:ph type="ctrTitle"/>
          </p:nvPr>
        </p:nvSpPr>
        <p:spPr>
          <a:xfrm>
            <a:off x="228600" y="228600"/>
            <a:ext cx="6400800" cy="685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3DC2FF"/>
              </a:buClr>
              <a:buSzPts val="4000"/>
              <a:buFont typeface="Arial"/>
              <a:buNone/>
              <a:defRPr sz="4000">
                <a:solidFill>
                  <a:srgbClr val="3DC2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ubTitle" idx="1"/>
          </p:nvPr>
        </p:nvSpPr>
        <p:spPr>
          <a:xfrm>
            <a:off x="228600" y="1066800"/>
            <a:ext cx="6400800" cy="457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8F8F8F"/>
              </a:buClr>
              <a:buSzPts val="2000"/>
              <a:buNone/>
              <a:defRPr sz="2000" cap="none">
                <a:solidFill>
                  <a:srgbClr val="8F8F8F"/>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7" name="Google Shape;27;p30"/>
          <p:cNvSpPr txBox="1"/>
          <p:nvPr/>
        </p:nvSpPr>
        <p:spPr>
          <a:xfrm>
            <a:off x="685800" y="5562600"/>
            <a:ext cx="2819400" cy="990600"/>
          </a:xfrm>
          <a:prstGeom prst="rect">
            <a:avLst/>
          </a:prstGeom>
          <a:noFill/>
          <a:ln>
            <a:noFill/>
          </a:ln>
        </p:spPr>
        <p:txBody>
          <a:bodyPr spcFirstLastPara="1" wrap="square" lIns="36575" tIns="36575" rIns="36575" bIns="36575" anchor="t" anchorCtr="0">
            <a:noAutofit/>
          </a:bodyPr>
          <a:lstStyle/>
          <a:p>
            <a:pPr marL="0" marR="0" lvl="0" indent="0" algn="just" rtl="0">
              <a:lnSpc>
                <a:spcPct val="120000"/>
              </a:lnSpc>
              <a:spcBef>
                <a:spcPts val="0"/>
              </a:spcBef>
              <a:spcAft>
                <a:spcPts val="0"/>
              </a:spcAft>
              <a:buClr>
                <a:srgbClr val="FFFFFE"/>
              </a:buClr>
              <a:buSzPts val="1200"/>
              <a:buFont typeface="Arial"/>
              <a:buNone/>
            </a:pPr>
            <a:r>
              <a:rPr lang="en-US" sz="1200" b="1" i="0" u="none" strike="noStrike" cap="none">
                <a:solidFill>
                  <a:srgbClr val="FFFFFE"/>
                </a:solidFill>
                <a:latin typeface="Arial"/>
                <a:ea typeface="Arial"/>
                <a:cs typeface="Arial"/>
                <a:sym typeface="Arial"/>
              </a:rPr>
              <a:t>»</a:t>
            </a:r>
            <a:r>
              <a:rPr lang="en-US" sz="1000" b="1" i="0" u="none" strike="noStrike" cap="none">
                <a:solidFill>
                  <a:srgbClr val="FFFFFE"/>
                </a:solidFill>
                <a:latin typeface="Arial"/>
                <a:ea typeface="Arial"/>
                <a:cs typeface="Arial"/>
                <a:sym typeface="Arial"/>
              </a:rPr>
              <a:t>  Who needs Water Treatment</a:t>
            </a:r>
            <a:endParaRPr sz="1400" b="0" i="0" u="none" strike="noStrike" cap="none">
              <a:solidFill>
                <a:srgbClr val="000000"/>
              </a:solidFill>
              <a:latin typeface="Arial"/>
              <a:ea typeface="Arial"/>
              <a:cs typeface="Arial"/>
              <a:sym typeface="Arial"/>
            </a:endParaRPr>
          </a:p>
          <a:p>
            <a:pPr marL="0" marR="0" lvl="0" indent="0" algn="just" rtl="0">
              <a:lnSpc>
                <a:spcPct val="120000"/>
              </a:lnSpc>
              <a:spcBef>
                <a:spcPts val="0"/>
              </a:spcBef>
              <a:spcAft>
                <a:spcPts val="0"/>
              </a:spcAft>
              <a:buClr>
                <a:srgbClr val="FFFFFE"/>
              </a:buClr>
              <a:buSzPts val="1200"/>
              <a:buFont typeface="Arial"/>
              <a:buNone/>
            </a:pPr>
            <a:r>
              <a:rPr lang="en-US" sz="1200" b="1" i="0" u="none" strike="noStrike" cap="none">
                <a:solidFill>
                  <a:srgbClr val="FFFFFE"/>
                </a:solidFill>
                <a:latin typeface="Arial"/>
                <a:ea typeface="Arial"/>
                <a:cs typeface="Arial"/>
                <a:sym typeface="Arial"/>
              </a:rPr>
              <a:t>»</a:t>
            </a:r>
            <a:r>
              <a:rPr lang="en-US" sz="1000" b="1" i="0" u="none" strike="noStrike" cap="none">
                <a:solidFill>
                  <a:srgbClr val="FFFFFE"/>
                </a:solidFill>
                <a:latin typeface="Arial"/>
                <a:ea typeface="Arial"/>
                <a:cs typeface="Arial"/>
                <a:sym typeface="Arial"/>
              </a:rPr>
              <a:t>  Basics of Filtration</a:t>
            </a:r>
            <a:endParaRPr sz="1400" b="0" i="0" u="none" strike="noStrike" cap="none">
              <a:solidFill>
                <a:srgbClr val="000000"/>
              </a:solidFill>
              <a:latin typeface="Arial"/>
              <a:ea typeface="Arial"/>
              <a:cs typeface="Arial"/>
              <a:sym typeface="Arial"/>
            </a:endParaRPr>
          </a:p>
          <a:p>
            <a:pPr marL="0" marR="0" lvl="0" indent="0" algn="just" rtl="0">
              <a:lnSpc>
                <a:spcPct val="120000"/>
              </a:lnSpc>
              <a:spcBef>
                <a:spcPts val="0"/>
              </a:spcBef>
              <a:spcAft>
                <a:spcPts val="0"/>
              </a:spcAft>
              <a:buClr>
                <a:srgbClr val="FFFFFE"/>
              </a:buClr>
              <a:buSzPts val="1200"/>
              <a:buFont typeface="Arial"/>
              <a:buNone/>
            </a:pPr>
            <a:r>
              <a:rPr lang="en-US" sz="1200" b="1" i="0" u="none" strike="noStrike" cap="none">
                <a:solidFill>
                  <a:srgbClr val="FFFFFE"/>
                </a:solidFill>
                <a:latin typeface="Arial"/>
                <a:ea typeface="Arial"/>
                <a:cs typeface="Arial"/>
                <a:sym typeface="Arial"/>
              </a:rPr>
              <a:t>»</a:t>
            </a:r>
            <a:r>
              <a:rPr lang="en-US" sz="1000" b="1" i="0" u="none" strike="noStrike" cap="none">
                <a:solidFill>
                  <a:srgbClr val="FFFFFE"/>
                </a:solidFill>
                <a:latin typeface="Arial"/>
                <a:ea typeface="Arial"/>
                <a:cs typeface="Arial"/>
                <a:sym typeface="Arial"/>
              </a:rPr>
              <a:t>  Basics of Scale Control</a:t>
            </a:r>
            <a:endParaRPr sz="1400" b="0" i="0" u="none" strike="noStrike" cap="none">
              <a:solidFill>
                <a:srgbClr val="000000"/>
              </a:solidFill>
              <a:latin typeface="Arial"/>
              <a:ea typeface="Arial"/>
              <a:cs typeface="Arial"/>
              <a:sym typeface="Arial"/>
            </a:endParaRPr>
          </a:p>
          <a:p>
            <a:pPr marL="0" marR="0" lvl="0" indent="0" algn="just" rtl="0">
              <a:lnSpc>
                <a:spcPct val="120000"/>
              </a:lnSpc>
              <a:spcBef>
                <a:spcPts val="0"/>
              </a:spcBef>
              <a:spcAft>
                <a:spcPts val="0"/>
              </a:spcAft>
              <a:buClr>
                <a:srgbClr val="FFFFFE"/>
              </a:buClr>
              <a:buSzPts val="1200"/>
              <a:buFont typeface="Arial"/>
              <a:buNone/>
            </a:pPr>
            <a:r>
              <a:rPr lang="en-US" sz="1200" b="1" i="0" u="none" strike="noStrike" cap="none">
                <a:solidFill>
                  <a:srgbClr val="FFFFFE"/>
                </a:solidFill>
                <a:latin typeface="Arial"/>
                <a:ea typeface="Arial"/>
                <a:cs typeface="Arial"/>
                <a:sym typeface="Arial"/>
              </a:rPr>
              <a:t>»</a:t>
            </a:r>
            <a:r>
              <a:rPr lang="en-US" sz="1000" b="1" i="0" u="none" strike="noStrike" cap="none">
                <a:solidFill>
                  <a:srgbClr val="FFFFFE"/>
                </a:solidFill>
                <a:latin typeface="Arial"/>
                <a:ea typeface="Arial"/>
                <a:cs typeface="Arial"/>
                <a:sym typeface="Arial"/>
              </a:rPr>
              <a:t>  Presenting Solutions </a:t>
            </a:r>
            <a:endParaRPr sz="2800" b="0" i="0" u="none" strike="noStrike" cap="none">
              <a:solidFill>
                <a:schemeClr val="dk1"/>
              </a:solidFill>
              <a:latin typeface="Arial"/>
              <a:ea typeface="Arial"/>
              <a:cs typeface="Arial"/>
              <a:sym typeface="Arial"/>
            </a:endParaRPr>
          </a:p>
        </p:txBody>
      </p:sp>
      <p:pic>
        <p:nvPicPr>
          <p:cNvPr id="28" name="Google Shape;28;p30" descr="plumberschoicewithtag.png"/>
          <p:cNvPicPr preferRelativeResize="0"/>
          <p:nvPr/>
        </p:nvPicPr>
        <p:blipFill rotWithShape="1">
          <a:blip r:embed="rId7">
            <a:alphaModFix/>
          </a:blip>
          <a:srcRect/>
          <a:stretch/>
        </p:blipFill>
        <p:spPr>
          <a:xfrm>
            <a:off x="7505700" y="152400"/>
            <a:ext cx="1600200" cy="11788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with Text and Photo">
  <p:cSld name="Title with Text and Photo">
    <p:spTree>
      <p:nvGrpSpPr>
        <p:cNvPr id="1" name="Shape 29"/>
        <p:cNvGrpSpPr/>
        <p:nvPr/>
      </p:nvGrpSpPr>
      <p:grpSpPr>
        <a:xfrm>
          <a:off x="0" y="0"/>
          <a:ext cx="0" cy="0"/>
          <a:chOff x="0" y="0"/>
          <a:chExt cx="0" cy="0"/>
        </a:xfrm>
      </p:grpSpPr>
      <p:sp>
        <p:nvSpPr>
          <p:cNvPr id="30" name="Google Shape;30;p31"/>
          <p:cNvSpPr/>
          <p:nvPr/>
        </p:nvSpPr>
        <p:spPr>
          <a:xfrm>
            <a:off x="0" y="1600206"/>
            <a:ext cx="9144000" cy="5333994"/>
          </a:xfrm>
          <a:prstGeom prst="rect">
            <a:avLst/>
          </a:prstGeom>
          <a:solidFill>
            <a:srgbClr val="3B9BCB"/>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31"/>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6"/>
              </a:buClr>
              <a:buSzPts val="3200"/>
              <a:buFont typeface="Arial"/>
              <a:buNone/>
              <a:defRPr sz="32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1"/>
          <p:cNvSpPr txBox="1">
            <a:spLocks noGrp="1"/>
          </p:cNvSpPr>
          <p:nvPr>
            <p:ph type="body" idx="1"/>
          </p:nvPr>
        </p:nvSpPr>
        <p:spPr>
          <a:xfrm>
            <a:off x="1219200" y="2351092"/>
            <a:ext cx="4191000" cy="321150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lvl="1" indent="-228600" algn="l">
              <a:lnSpc>
                <a:spcPct val="100000"/>
              </a:lnSpc>
              <a:spcBef>
                <a:spcPts val="480"/>
              </a:spcBef>
              <a:spcAft>
                <a:spcPts val="0"/>
              </a:spcAft>
              <a:buClr>
                <a:schemeClr val="lt1"/>
              </a:buClr>
              <a:buSzPts val="2400"/>
              <a:buFont typeface="Arial"/>
              <a:buNone/>
              <a:defRPr sz="2400">
                <a:solidFill>
                  <a:schemeClr val="lt1"/>
                </a:solidFill>
              </a:defRPr>
            </a:lvl2pPr>
            <a:lvl3pPr marL="1371600" lvl="2" indent="-228600" algn="l">
              <a:lnSpc>
                <a:spcPct val="100000"/>
              </a:lnSpc>
              <a:spcBef>
                <a:spcPts val="400"/>
              </a:spcBef>
              <a:spcAft>
                <a:spcPts val="0"/>
              </a:spcAft>
              <a:buClr>
                <a:schemeClr val="lt1"/>
              </a:buClr>
              <a:buSzPts val="2000"/>
              <a:buFont typeface="Arial"/>
              <a:buNone/>
              <a:defRPr sz="2000">
                <a:solidFill>
                  <a:schemeClr val="lt1"/>
                </a:solidFill>
              </a:defRPr>
            </a:lvl3pPr>
            <a:lvl4pPr marL="1828800" lvl="3" indent="-228600" algn="l">
              <a:lnSpc>
                <a:spcPct val="100000"/>
              </a:lnSpc>
              <a:spcBef>
                <a:spcPts val="360"/>
              </a:spcBef>
              <a:spcAft>
                <a:spcPts val="0"/>
              </a:spcAft>
              <a:buClr>
                <a:schemeClr val="lt1"/>
              </a:buClr>
              <a:buSzPts val="1800"/>
              <a:buFont typeface="Arial"/>
              <a:buNone/>
              <a:defRPr sz="1800">
                <a:solidFill>
                  <a:schemeClr val="lt1"/>
                </a:solidFill>
              </a:defRPr>
            </a:lvl4pPr>
            <a:lvl5pPr marL="2286000" lvl="4" indent="-228600" algn="l">
              <a:lnSpc>
                <a:spcPct val="100000"/>
              </a:lnSpc>
              <a:spcBef>
                <a:spcPts val="360"/>
              </a:spcBef>
              <a:spcAft>
                <a:spcPts val="0"/>
              </a:spcAft>
              <a:buClr>
                <a:schemeClr val="lt1"/>
              </a:buClr>
              <a:buSzPts val="1800"/>
              <a:buFont typeface="Arial"/>
              <a:buNone/>
              <a:defRPr sz="18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31"/>
          <p:cNvSpPr>
            <a:spLocks noGrp="1"/>
          </p:cNvSpPr>
          <p:nvPr>
            <p:ph type="pic" idx="2"/>
          </p:nvPr>
        </p:nvSpPr>
        <p:spPr>
          <a:xfrm>
            <a:off x="5867400" y="2057400"/>
            <a:ext cx="2819400" cy="3505200"/>
          </a:xfrm>
          <a:prstGeom prst="rect">
            <a:avLst/>
          </a:prstGeom>
          <a:noFill/>
          <a:ln>
            <a:noFill/>
          </a:ln>
        </p:spPr>
      </p:sp>
      <p:sp>
        <p:nvSpPr>
          <p:cNvPr id="34" name="Google Shape;34;p31"/>
          <p:cNvSpPr/>
          <p:nvPr/>
        </p:nvSpPr>
        <p:spPr>
          <a:xfrm>
            <a:off x="228600" y="1524000"/>
            <a:ext cx="1625600" cy="827092"/>
          </a:xfrm>
          <a:custGeom>
            <a:avLst/>
            <a:gdLst/>
            <a:ahLst/>
            <a:cxnLst/>
            <a:rect l="l" t="t" r="r" b="b"/>
            <a:pathLst>
              <a:path w="1478978" h="739488" extrusionOk="0">
                <a:moveTo>
                  <a:pt x="1478978" y="0"/>
                </a:moveTo>
                <a:lnTo>
                  <a:pt x="0" y="0"/>
                </a:lnTo>
                <a:lnTo>
                  <a:pt x="739489" y="739488"/>
                </a:lnTo>
                <a:lnTo>
                  <a:pt x="147897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31"/>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Clr>
                <a:srgbClr val="8F8F8F"/>
              </a:buClr>
              <a:buSzPts val="1800"/>
              <a:buNone/>
              <a:defRPr sz="1800" cap="none">
                <a:solidFill>
                  <a:srgbClr val="8F8F8F"/>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6" name="Google Shape;36;p31" descr="plumberschoicewithtag.png"/>
          <p:cNvPicPr preferRelativeResize="0"/>
          <p:nvPr/>
        </p:nvPicPr>
        <p:blipFill rotWithShape="1">
          <a:blip r:embed="rId2">
            <a:alphaModFix/>
          </a:blip>
          <a:srcRect/>
          <a:stretch/>
        </p:blipFill>
        <p:spPr>
          <a:xfrm>
            <a:off x="7505700" y="152400"/>
            <a:ext cx="1600200" cy="1178882"/>
          </a:xfrm>
          <a:prstGeom prst="rect">
            <a:avLst/>
          </a:prstGeom>
          <a:noFill/>
          <a:ln>
            <a:noFill/>
          </a:ln>
        </p:spPr>
      </p:pic>
      <p:sp>
        <p:nvSpPr>
          <p:cNvPr id="37" name="Google Shape;37;p31"/>
          <p:cNvSpPr/>
          <p:nvPr/>
        </p:nvSpPr>
        <p:spPr>
          <a:xfrm>
            <a:off x="0" y="5867400"/>
            <a:ext cx="9144000" cy="1143000"/>
          </a:xfrm>
          <a:prstGeom prst="rect">
            <a:avLst/>
          </a:prstGeom>
          <a:solidFill>
            <a:schemeClr val="accent3"/>
          </a:solidFill>
          <a:ln w="9525" cap="flat" cmpd="sng">
            <a:solidFill>
              <a:srgbClr val="C42D2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with Text and Table">
  <p:cSld name="Title with Text and Table">
    <p:spTree>
      <p:nvGrpSpPr>
        <p:cNvPr id="1" name="Shape 38"/>
        <p:cNvGrpSpPr/>
        <p:nvPr/>
      </p:nvGrpSpPr>
      <p:grpSpPr>
        <a:xfrm>
          <a:off x="0" y="0"/>
          <a:ext cx="0" cy="0"/>
          <a:chOff x="0" y="0"/>
          <a:chExt cx="0" cy="0"/>
        </a:xfrm>
      </p:grpSpPr>
      <p:sp>
        <p:nvSpPr>
          <p:cNvPr id="39" name="Google Shape;39;p32"/>
          <p:cNvSpPr/>
          <p:nvPr/>
        </p:nvSpPr>
        <p:spPr>
          <a:xfrm rot="10800000" flipH="1">
            <a:off x="0" y="0"/>
            <a:ext cx="9144000" cy="1524000"/>
          </a:xfrm>
          <a:prstGeom prst="rect">
            <a:avLst/>
          </a:prstGeom>
          <a:solidFill>
            <a:srgbClr val="3B9BCB"/>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40;p32"/>
          <p:cNvSpPr txBox="1">
            <a:spLocks noGrp="1"/>
          </p:cNvSpPr>
          <p:nvPr>
            <p:ph type="body" idx="1"/>
          </p:nvPr>
        </p:nvSpPr>
        <p:spPr>
          <a:xfrm>
            <a:off x="2057400" y="1828800"/>
            <a:ext cx="6629400" cy="3931298"/>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400"/>
              </a:spcBef>
              <a:spcAft>
                <a:spcPts val="0"/>
              </a:spcAft>
              <a:buClr>
                <a:schemeClr val="dk2"/>
              </a:buClr>
              <a:buSzPts val="2000"/>
              <a:buChar char="•"/>
              <a:defRPr sz="2000">
                <a:solidFill>
                  <a:schemeClr val="dk2"/>
                </a:solidFill>
              </a:defRPr>
            </a:lvl1pPr>
            <a:lvl2pPr marL="914400" lvl="1" indent="-342900" algn="l">
              <a:lnSpc>
                <a:spcPct val="100000"/>
              </a:lnSpc>
              <a:spcBef>
                <a:spcPts val="360"/>
              </a:spcBef>
              <a:spcAft>
                <a:spcPts val="0"/>
              </a:spcAft>
              <a:buClr>
                <a:schemeClr val="dk2"/>
              </a:buClr>
              <a:buSzPts val="1800"/>
              <a:buChar char="–"/>
              <a:defRPr sz="1800">
                <a:solidFill>
                  <a:schemeClr val="dk2"/>
                </a:solidFill>
              </a:defRPr>
            </a:lvl2pPr>
            <a:lvl3pPr marL="1371600" lvl="2" indent="-330200" algn="l">
              <a:lnSpc>
                <a:spcPct val="100000"/>
              </a:lnSpc>
              <a:spcBef>
                <a:spcPts val="320"/>
              </a:spcBef>
              <a:spcAft>
                <a:spcPts val="0"/>
              </a:spcAft>
              <a:buClr>
                <a:schemeClr val="dk2"/>
              </a:buClr>
              <a:buSzPts val="1600"/>
              <a:buChar char="•"/>
              <a:defRPr sz="1600">
                <a:solidFill>
                  <a:schemeClr val="dk2"/>
                </a:solidFill>
              </a:defRPr>
            </a:lvl3pPr>
            <a:lvl4pPr marL="1828800" lvl="3" indent="-317500" algn="l">
              <a:lnSpc>
                <a:spcPct val="100000"/>
              </a:lnSpc>
              <a:spcBef>
                <a:spcPts val="280"/>
              </a:spcBef>
              <a:spcAft>
                <a:spcPts val="0"/>
              </a:spcAft>
              <a:buClr>
                <a:schemeClr val="dk2"/>
              </a:buClr>
              <a:buSzPts val="1400"/>
              <a:buChar char="–"/>
              <a:defRPr sz="1400">
                <a:solidFill>
                  <a:schemeClr val="dk2"/>
                </a:solidFill>
              </a:defRPr>
            </a:lvl4pPr>
            <a:lvl5pPr marL="2286000" lvl="4" indent="-317500" algn="l">
              <a:lnSpc>
                <a:spcPct val="100000"/>
              </a:lnSpc>
              <a:spcBef>
                <a:spcPts val="280"/>
              </a:spcBef>
              <a:spcAft>
                <a:spcPts val="0"/>
              </a:spcAft>
              <a:buClr>
                <a:schemeClr val="dk2"/>
              </a:buClr>
              <a:buSzPts val="1400"/>
              <a:buChar char="»"/>
              <a:defRPr sz="1400">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 name="Google Shape;41;p32"/>
          <p:cNvSpPr txBox="1">
            <a:spLocks noGrp="1"/>
          </p:cNvSpPr>
          <p:nvPr>
            <p:ph type="title"/>
          </p:nvPr>
        </p:nvSpPr>
        <p:spPr>
          <a:xfrm>
            <a:off x="1981200" y="381000"/>
            <a:ext cx="6705600" cy="609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2"/>
          <p:cNvSpPr txBox="1">
            <a:spLocks noGrp="1"/>
          </p:cNvSpPr>
          <p:nvPr>
            <p:ph type="subTitle" idx="2"/>
          </p:nvPr>
        </p:nvSpPr>
        <p:spPr>
          <a:xfrm>
            <a:off x="1981200" y="914400"/>
            <a:ext cx="6705600" cy="381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Clr>
                <a:schemeClr val="lt1"/>
              </a:buClr>
              <a:buSzPts val="1800"/>
              <a:buNone/>
              <a:defRPr sz="1800" cap="none">
                <a:solidFill>
                  <a:schemeClr val="lt1"/>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3" name="Google Shape;43;p32"/>
          <p:cNvSpPr/>
          <p:nvPr/>
        </p:nvSpPr>
        <p:spPr>
          <a:xfrm rot="10800000" flipH="1">
            <a:off x="228600" y="696908"/>
            <a:ext cx="1625600" cy="827092"/>
          </a:xfrm>
          <a:custGeom>
            <a:avLst/>
            <a:gdLst/>
            <a:ahLst/>
            <a:cxnLst/>
            <a:rect l="l" t="t" r="r" b="b"/>
            <a:pathLst>
              <a:path w="1478978" h="739488" extrusionOk="0">
                <a:moveTo>
                  <a:pt x="1478978" y="0"/>
                </a:moveTo>
                <a:lnTo>
                  <a:pt x="0" y="0"/>
                </a:lnTo>
                <a:lnTo>
                  <a:pt x="739489" y="739488"/>
                </a:lnTo>
                <a:lnTo>
                  <a:pt x="147897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32"/>
          <p:cNvSpPr/>
          <p:nvPr/>
        </p:nvSpPr>
        <p:spPr>
          <a:xfrm>
            <a:off x="2438400" y="6096000"/>
            <a:ext cx="6705600" cy="303212"/>
          </a:xfrm>
          <a:custGeom>
            <a:avLst/>
            <a:gdLst/>
            <a:ahLst/>
            <a:cxnLst/>
            <a:rect l="l" t="t" r="r" b="b"/>
            <a:pathLst>
              <a:path w="5073015" h="302532" extrusionOk="0">
                <a:moveTo>
                  <a:pt x="5073015" y="0"/>
                </a:moveTo>
                <a:lnTo>
                  <a:pt x="219246" y="0"/>
                </a:lnTo>
                <a:lnTo>
                  <a:pt x="0" y="302532"/>
                </a:lnTo>
                <a:lnTo>
                  <a:pt x="5073015" y="302532"/>
                </a:lnTo>
                <a:lnTo>
                  <a:pt x="5073015"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45;p32"/>
          <p:cNvSpPr/>
          <p:nvPr/>
        </p:nvSpPr>
        <p:spPr>
          <a:xfrm>
            <a:off x="0" y="6399212"/>
            <a:ext cx="9144000" cy="458788"/>
          </a:xfrm>
          <a:prstGeom prst="rect">
            <a:avLst/>
          </a:prstGeom>
          <a:solidFill>
            <a:schemeClr val="accent3"/>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6" name="Google Shape;46;p32" descr="plumberschoicewithtag.png"/>
          <p:cNvPicPr preferRelativeResize="0"/>
          <p:nvPr/>
        </p:nvPicPr>
        <p:blipFill rotWithShape="1">
          <a:blip r:embed="rId2">
            <a:alphaModFix/>
          </a:blip>
          <a:srcRect/>
          <a:stretch/>
        </p:blipFill>
        <p:spPr>
          <a:xfrm>
            <a:off x="228600" y="5526718"/>
            <a:ext cx="1600200" cy="117888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47"/>
        <p:cNvGrpSpPr/>
        <p:nvPr/>
      </p:nvGrpSpPr>
      <p:grpSpPr>
        <a:xfrm>
          <a:off x="0" y="0"/>
          <a:ext cx="0" cy="0"/>
          <a:chOff x="0" y="0"/>
          <a:chExt cx="0" cy="0"/>
        </a:xfrm>
      </p:grpSpPr>
      <p:sp>
        <p:nvSpPr>
          <p:cNvPr id="48" name="Google Shape;48;p33"/>
          <p:cNvSpPr txBox="1">
            <a:spLocks noGrp="1"/>
          </p:cNvSpPr>
          <p:nvPr>
            <p:ph type="title"/>
          </p:nvPr>
        </p:nvSpPr>
        <p:spPr>
          <a:xfrm>
            <a:off x="1981200" y="457200"/>
            <a:ext cx="6705600" cy="533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3"/>
          <p:cNvSpPr txBox="1">
            <a:spLocks noGrp="1"/>
          </p:cNvSpPr>
          <p:nvPr>
            <p:ph type="body" idx="1"/>
          </p:nvPr>
        </p:nvSpPr>
        <p:spPr>
          <a:xfrm>
            <a:off x="2057400" y="1828800"/>
            <a:ext cx="6629400" cy="395049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chemeClr val="dk2"/>
              </a:buClr>
              <a:buSzPts val="1800"/>
              <a:buChar char="–"/>
              <a:defRPr/>
            </a:lvl2pPr>
            <a:lvl3pPr marL="1371600" lvl="2" indent="-342900" algn="l">
              <a:lnSpc>
                <a:spcPct val="100000"/>
              </a:lnSpc>
              <a:spcBef>
                <a:spcPts val="360"/>
              </a:spcBef>
              <a:spcAft>
                <a:spcPts val="0"/>
              </a:spcAft>
              <a:buClr>
                <a:schemeClr val="dk2"/>
              </a:buClr>
              <a:buSzPts val="1800"/>
              <a:buChar char="•"/>
              <a:defRPr/>
            </a:lvl3pPr>
            <a:lvl4pPr marL="1828800" lvl="3" indent="-342900" algn="l">
              <a:lnSpc>
                <a:spcPct val="100000"/>
              </a:lnSpc>
              <a:spcBef>
                <a:spcPts val="360"/>
              </a:spcBef>
              <a:spcAft>
                <a:spcPts val="0"/>
              </a:spcAft>
              <a:buClr>
                <a:schemeClr val="dk2"/>
              </a:buClr>
              <a:buSzPts val="1800"/>
              <a:buChar char="–"/>
              <a:defRPr/>
            </a:lvl4pPr>
            <a:lvl5pPr marL="2286000" lvl="4" indent="-342900" algn="l">
              <a:lnSpc>
                <a:spcPct val="100000"/>
              </a:lnSpc>
              <a:spcBef>
                <a:spcPts val="360"/>
              </a:spcBef>
              <a:spcAft>
                <a:spcPts val="0"/>
              </a:spcAft>
              <a:buClr>
                <a:schemeClr val="dk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 name="Google Shape;50;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1" name="Google Shape;51;p33"/>
          <p:cNvSpPr txBox="1">
            <a:spLocks noGrp="1"/>
          </p:cNvSpPr>
          <p:nvPr>
            <p:ph type="ftr" idx="11"/>
          </p:nvPr>
        </p:nvSpPr>
        <p:spPr>
          <a:xfrm>
            <a:off x="6248400" y="6653837"/>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2" name="Google Shape;52;p33"/>
          <p:cNvSpPr txBox="1">
            <a:spLocks noGrp="1"/>
          </p:cNvSpPr>
          <p:nvPr>
            <p:ph type="sldNum" idx="12"/>
          </p:nvPr>
        </p:nvSpPr>
        <p:spPr>
          <a:xfrm>
            <a:off x="76200" y="6638075"/>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4"/>
          <p:cNvSpPr txBox="1">
            <a:spLocks noGrp="1"/>
          </p:cNvSpPr>
          <p:nvPr>
            <p:ph type="sldNum" idx="12"/>
          </p:nvPr>
        </p:nvSpPr>
        <p:spPr>
          <a:xfrm>
            <a:off x="76200" y="6638075"/>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34"/>
          <p:cNvSpPr txBox="1">
            <a:spLocks noGrp="1"/>
          </p:cNvSpPr>
          <p:nvPr>
            <p:ph type="ftr" idx="11"/>
          </p:nvPr>
        </p:nvSpPr>
        <p:spPr>
          <a:xfrm>
            <a:off x="6248400" y="6653837"/>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itle with Text and Table">
  <p:cSld name="1_Title with Text and Table">
    <p:spTree>
      <p:nvGrpSpPr>
        <p:cNvPr id="1" name="Shape 56"/>
        <p:cNvGrpSpPr/>
        <p:nvPr/>
      </p:nvGrpSpPr>
      <p:grpSpPr>
        <a:xfrm>
          <a:off x="0" y="0"/>
          <a:ext cx="0" cy="0"/>
          <a:chOff x="0" y="0"/>
          <a:chExt cx="0" cy="0"/>
        </a:xfrm>
      </p:grpSpPr>
      <p:sp>
        <p:nvSpPr>
          <p:cNvPr id="57" name="Google Shape;57;p35"/>
          <p:cNvSpPr/>
          <p:nvPr/>
        </p:nvSpPr>
        <p:spPr>
          <a:xfrm rot="10800000" flipH="1">
            <a:off x="0" y="0"/>
            <a:ext cx="9144000" cy="1524000"/>
          </a:xfrm>
          <a:prstGeom prst="rect">
            <a:avLst/>
          </a:prstGeom>
          <a:solidFill>
            <a:srgbClr val="3B9BCB"/>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35"/>
          <p:cNvSpPr txBox="1">
            <a:spLocks noGrp="1"/>
          </p:cNvSpPr>
          <p:nvPr>
            <p:ph type="body" idx="1"/>
          </p:nvPr>
        </p:nvSpPr>
        <p:spPr>
          <a:xfrm>
            <a:off x="2057400" y="1828800"/>
            <a:ext cx="6629400" cy="3931298"/>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400"/>
              </a:spcBef>
              <a:spcAft>
                <a:spcPts val="0"/>
              </a:spcAft>
              <a:buClr>
                <a:schemeClr val="dk2"/>
              </a:buClr>
              <a:buSzPts val="2000"/>
              <a:buChar char="•"/>
              <a:defRPr sz="2000">
                <a:solidFill>
                  <a:schemeClr val="dk2"/>
                </a:solidFill>
              </a:defRPr>
            </a:lvl1pPr>
            <a:lvl2pPr marL="914400" lvl="1" indent="-342900" algn="l">
              <a:lnSpc>
                <a:spcPct val="100000"/>
              </a:lnSpc>
              <a:spcBef>
                <a:spcPts val="360"/>
              </a:spcBef>
              <a:spcAft>
                <a:spcPts val="0"/>
              </a:spcAft>
              <a:buClr>
                <a:schemeClr val="dk2"/>
              </a:buClr>
              <a:buSzPts val="1800"/>
              <a:buChar char="–"/>
              <a:defRPr sz="1800">
                <a:solidFill>
                  <a:schemeClr val="dk2"/>
                </a:solidFill>
              </a:defRPr>
            </a:lvl2pPr>
            <a:lvl3pPr marL="1371600" lvl="2" indent="-330200" algn="l">
              <a:lnSpc>
                <a:spcPct val="100000"/>
              </a:lnSpc>
              <a:spcBef>
                <a:spcPts val="320"/>
              </a:spcBef>
              <a:spcAft>
                <a:spcPts val="0"/>
              </a:spcAft>
              <a:buClr>
                <a:schemeClr val="dk2"/>
              </a:buClr>
              <a:buSzPts val="1600"/>
              <a:buChar char="•"/>
              <a:defRPr sz="1600">
                <a:solidFill>
                  <a:schemeClr val="dk2"/>
                </a:solidFill>
              </a:defRPr>
            </a:lvl3pPr>
            <a:lvl4pPr marL="1828800" lvl="3" indent="-317500" algn="l">
              <a:lnSpc>
                <a:spcPct val="100000"/>
              </a:lnSpc>
              <a:spcBef>
                <a:spcPts val="280"/>
              </a:spcBef>
              <a:spcAft>
                <a:spcPts val="0"/>
              </a:spcAft>
              <a:buClr>
                <a:schemeClr val="dk2"/>
              </a:buClr>
              <a:buSzPts val="1400"/>
              <a:buChar char="–"/>
              <a:defRPr sz="1400">
                <a:solidFill>
                  <a:schemeClr val="dk2"/>
                </a:solidFill>
              </a:defRPr>
            </a:lvl4pPr>
            <a:lvl5pPr marL="2286000" lvl="4" indent="-317500" algn="l">
              <a:lnSpc>
                <a:spcPct val="100000"/>
              </a:lnSpc>
              <a:spcBef>
                <a:spcPts val="280"/>
              </a:spcBef>
              <a:spcAft>
                <a:spcPts val="0"/>
              </a:spcAft>
              <a:buClr>
                <a:schemeClr val="dk2"/>
              </a:buClr>
              <a:buSzPts val="1400"/>
              <a:buChar char="»"/>
              <a:defRPr sz="1400">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35"/>
          <p:cNvSpPr txBox="1">
            <a:spLocks noGrp="1"/>
          </p:cNvSpPr>
          <p:nvPr>
            <p:ph type="title"/>
          </p:nvPr>
        </p:nvSpPr>
        <p:spPr>
          <a:xfrm>
            <a:off x="1981200" y="381000"/>
            <a:ext cx="6705600" cy="609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subTitle" idx="2"/>
          </p:nvPr>
        </p:nvSpPr>
        <p:spPr>
          <a:xfrm>
            <a:off x="1981200" y="914400"/>
            <a:ext cx="6705600" cy="381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Clr>
                <a:schemeClr val="lt1"/>
              </a:buClr>
              <a:buSzPts val="1800"/>
              <a:buNone/>
              <a:defRPr sz="1800" cap="none">
                <a:solidFill>
                  <a:schemeClr val="lt1"/>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1" name="Google Shape;61;p35"/>
          <p:cNvSpPr/>
          <p:nvPr/>
        </p:nvSpPr>
        <p:spPr>
          <a:xfrm rot="10800000" flipH="1">
            <a:off x="228600" y="696908"/>
            <a:ext cx="1625600" cy="827092"/>
          </a:xfrm>
          <a:custGeom>
            <a:avLst/>
            <a:gdLst/>
            <a:ahLst/>
            <a:cxnLst/>
            <a:rect l="l" t="t" r="r" b="b"/>
            <a:pathLst>
              <a:path w="1478978" h="739488" extrusionOk="0">
                <a:moveTo>
                  <a:pt x="1478978" y="0"/>
                </a:moveTo>
                <a:lnTo>
                  <a:pt x="0" y="0"/>
                </a:lnTo>
                <a:lnTo>
                  <a:pt x="739489" y="739488"/>
                </a:lnTo>
                <a:lnTo>
                  <a:pt x="147897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35"/>
          <p:cNvSpPr/>
          <p:nvPr/>
        </p:nvSpPr>
        <p:spPr>
          <a:xfrm>
            <a:off x="2438400" y="6096000"/>
            <a:ext cx="6705600" cy="303212"/>
          </a:xfrm>
          <a:custGeom>
            <a:avLst/>
            <a:gdLst/>
            <a:ahLst/>
            <a:cxnLst/>
            <a:rect l="l" t="t" r="r" b="b"/>
            <a:pathLst>
              <a:path w="5073015" h="302532" extrusionOk="0">
                <a:moveTo>
                  <a:pt x="5073015" y="0"/>
                </a:moveTo>
                <a:lnTo>
                  <a:pt x="219246" y="0"/>
                </a:lnTo>
                <a:lnTo>
                  <a:pt x="0" y="302532"/>
                </a:lnTo>
                <a:lnTo>
                  <a:pt x="5073015" y="302532"/>
                </a:lnTo>
                <a:lnTo>
                  <a:pt x="5073015"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35"/>
          <p:cNvSpPr/>
          <p:nvPr/>
        </p:nvSpPr>
        <p:spPr>
          <a:xfrm>
            <a:off x="0" y="6399212"/>
            <a:ext cx="9144000" cy="458788"/>
          </a:xfrm>
          <a:prstGeom prst="rect">
            <a:avLst/>
          </a:prstGeom>
          <a:solidFill>
            <a:schemeClr val="accent3"/>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4" name="Google Shape;64;p35" descr="plumberschoicewithtag.png"/>
          <p:cNvPicPr preferRelativeResize="0"/>
          <p:nvPr/>
        </p:nvPicPr>
        <p:blipFill rotWithShape="1">
          <a:blip r:embed="rId2">
            <a:alphaModFix/>
          </a:blip>
          <a:srcRect/>
          <a:stretch/>
        </p:blipFill>
        <p:spPr>
          <a:xfrm>
            <a:off x="228600" y="5526718"/>
            <a:ext cx="1600200" cy="117888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Title with Text and Photo">
  <p:cSld name="1_Title with Text and Photo">
    <p:spTree>
      <p:nvGrpSpPr>
        <p:cNvPr id="1" name="Shape 65"/>
        <p:cNvGrpSpPr/>
        <p:nvPr/>
      </p:nvGrpSpPr>
      <p:grpSpPr>
        <a:xfrm>
          <a:off x="0" y="0"/>
          <a:ext cx="0" cy="0"/>
          <a:chOff x="0" y="0"/>
          <a:chExt cx="0" cy="0"/>
        </a:xfrm>
      </p:grpSpPr>
      <p:sp>
        <p:nvSpPr>
          <p:cNvPr id="66" name="Google Shape;66;p36"/>
          <p:cNvSpPr/>
          <p:nvPr/>
        </p:nvSpPr>
        <p:spPr>
          <a:xfrm>
            <a:off x="0" y="1600206"/>
            <a:ext cx="9144000" cy="5333994"/>
          </a:xfrm>
          <a:prstGeom prst="rect">
            <a:avLst/>
          </a:prstGeom>
          <a:solidFill>
            <a:srgbClr val="3B9BCB"/>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36"/>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6"/>
              </a:buClr>
              <a:buSzPts val="3200"/>
              <a:buFont typeface="Arial"/>
              <a:buNone/>
              <a:defRPr sz="32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6"/>
          <p:cNvSpPr txBox="1">
            <a:spLocks noGrp="1"/>
          </p:cNvSpPr>
          <p:nvPr>
            <p:ph type="body" idx="1"/>
          </p:nvPr>
        </p:nvSpPr>
        <p:spPr>
          <a:xfrm>
            <a:off x="1219200" y="2351092"/>
            <a:ext cx="4191000" cy="321150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lvl="1" indent="-228600" algn="l">
              <a:lnSpc>
                <a:spcPct val="100000"/>
              </a:lnSpc>
              <a:spcBef>
                <a:spcPts val="480"/>
              </a:spcBef>
              <a:spcAft>
                <a:spcPts val="0"/>
              </a:spcAft>
              <a:buClr>
                <a:schemeClr val="lt1"/>
              </a:buClr>
              <a:buSzPts val="2400"/>
              <a:buFont typeface="Arial"/>
              <a:buNone/>
              <a:defRPr sz="2400">
                <a:solidFill>
                  <a:schemeClr val="lt1"/>
                </a:solidFill>
              </a:defRPr>
            </a:lvl2pPr>
            <a:lvl3pPr marL="1371600" lvl="2" indent="-228600" algn="l">
              <a:lnSpc>
                <a:spcPct val="100000"/>
              </a:lnSpc>
              <a:spcBef>
                <a:spcPts val="400"/>
              </a:spcBef>
              <a:spcAft>
                <a:spcPts val="0"/>
              </a:spcAft>
              <a:buClr>
                <a:schemeClr val="lt1"/>
              </a:buClr>
              <a:buSzPts val="2000"/>
              <a:buFont typeface="Arial"/>
              <a:buNone/>
              <a:defRPr sz="2000">
                <a:solidFill>
                  <a:schemeClr val="lt1"/>
                </a:solidFill>
              </a:defRPr>
            </a:lvl3pPr>
            <a:lvl4pPr marL="1828800" lvl="3" indent="-228600" algn="l">
              <a:lnSpc>
                <a:spcPct val="100000"/>
              </a:lnSpc>
              <a:spcBef>
                <a:spcPts val="360"/>
              </a:spcBef>
              <a:spcAft>
                <a:spcPts val="0"/>
              </a:spcAft>
              <a:buClr>
                <a:schemeClr val="lt1"/>
              </a:buClr>
              <a:buSzPts val="1800"/>
              <a:buFont typeface="Arial"/>
              <a:buNone/>
              <a:defRPr sz="1800">
                <a:solidFill>
                  <a:schemeClr val="lt1"/>
                </a:solidFill>
              </a:defRPr>
            </a:lvl4pPr>
            <a:lvl5pPr marL="2286000" lvl="4" indent="-228600" algn="l">
              <a:lnSpc>
                <a:spcPct val="100000"/>
              </a:lnSpc>
              <a:spcBef>
                <a:spcPts val="360"/>
              </a:spcBef>
              <a:spcAft>
                <a:spcPts val="0"/>
              </a:spcAft>
              <a:buClr>
                <a:schemeClr val="lt1"/>
              </a:buClr>
              <a:buSzPts val="1800"/>
              <a:buFont typeface="Arial"/>
              <a:buNone/>
              <a:defRPr sz="18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9" name="Google Shape;69;p36"/>
          <p:cNvSpPr>
            <a:spLocks noGrp="1"/>
          </p:cNvSpPr>
          <p:nvPr>
            <p:ph type="pic" idx="2"/>
          </p:nvPr>
        </p:nvSpPr>
        <p:spPr>
          <a:xfrm>
            <a:off x="5867400" y="2057400"/>
            <a:ext cx="2819400" cy="3505200"/>
          </a:xfrm>
          <a:prstGeom prst="rect">
            <a:avLst/>
          </a:prstGeom>
          <a:noFill/>
          <a:ln>
            <a:noFill/>
          </a:ln>
        </p:spPr>
      </p:sp>
      <p:sp>
        <p:nvSpPr>
          <p:cNvPr id="70" name="Google Shape;70;p36"/>
          <p:cNvSpPr/>
          <p:nvPr/>
        </p:nvSpPr>
        <p:spPr>
          <a:xfrm>
            <a:off x="228600" y="1524000"/>
            <a:ext cx="1625600" cy="827092"/>
          </a:xfrm>
          <a:custGeom>
            <a:avLst/>
            <a:gdLst/>
            <a:ahLst/>
            <a:cxnLst/>
            <a:rect l="l" t="t" r="r" b="b"/>
            <a:pathLst>
              <a:path w="1478978" h="739488" extrusionOk="0">
                <a:moveTo>
                  <a:pt x="1478978" y="0"/>
                </a:moveTo>
                <a:lnTo>
                  <a:pt x="0" y="0"/>
                </a:lnTo>
                <a:lnTo>
                  <a:pt x="739489" y="739488"/>
                </a:lnTo>
                <a:lnTo>
                  <a:pt x="147897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36"/>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Clr>
                <a:srgbClr val="8F8F8F"/>
              </a:buClr>
              <a:buSzPts val="1800"/>
              <a:buNone/>
              <a:defRPr sz="1800" cap="none">
                <a:solidFill>
                  <a:srgbClr val="8F8F8F"/>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2" name="Google Shape;72;p36" descr="plumberschoicewithtag.png"/>
          <p:cNvPicPr preferRelativeResize="0"/>
          <p:nvPr/>
        </p:nvPicPr>
        <p:blipFill rotWithShape="1">
          <a:blip r:embed="rId2">
            <a:alphaModFix/>
          </a:blip>
          <a:srcRect/>
          <a:stretch/>
        </p:blipFill>
        <p:spPr>
          <a:xfrm>
            <a:off x="7505700" y="152400"/>
            <a:ext cx="1600200" cy="1178882"/>
          </a:xfrm>
          <a:prstGeom prst="rect">
            <a:avLst/>
          </a:prstGeom>
          <a:noFill/>
          <a:ln>
            <a:noFill/>
          </a:ln>
        </p:spPr>
      </p:pic>
      <p:sp>
        <p:nvSpPr>
          <p:cNvPr id="73" name="Google Shape;73;p36"/>
          <p:cNvSpPr/>
          <p:nvPr/>
        </p:nvSpPr>
        <p:spPr>
          <a:xfrm>
            <a:off x="0" y="5867400"/>
            <a:ext cx="9144000" cy="1143000"/>
          </a:xfrm>
          <a:prstGeom prst="rect">
            <a:avLst/>
          </a:prstGeom>
          <a:solidFill>
            <a:schemeClr val="accent3"/>
          </a:solidFill>
          <a:ln w="9525" cap="flat" cmpd="sng">
            <a:solidFill>
              <a:srgbClr val="C42D2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0"/>
            <a:ext cx="9144000" cy="1524000"/>
          </a:xfrm>
          <a:prstGeom prst="rect">
            <a:avLst/>
          </a:prstGeom>
          <a:solidFill>
            <a:srgbClr val="3B9BCB"/>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29"/>
          <p:cNvSpPr/>
          <p:nvPr/>
        </p:nvSpPr>
        <p:spPr>
          <a:xfrm rot="10800000" flipH="1">
            <a:off x="228600" y="696908"/>
            <a:ext cx="1625600" cy="827092"/>
          </a:xfrm>
          <a:custGeom>
            <a:avLst/>
            <a:gdLst/>
            <a:ahLst/>
            <a:cxnLst/>
            <a:rect l="l" t="t" r="r" b="b"/>
            <a:pathLst>
              <a:path w="1478978" h="739488" extrusionOk="0">
                <a:moveTo>
                  <a:pt x="1478978" y="0"/>
                </a:moveTo>
                <a:lnTo>
                  <a:pt x="0" y="0"/>
                </a:lnTo>
                <a:lnTo>
                  <a:pt x="739489" y="739488"/>
                </a:lnTo>
                <a:lnTo>
                  <a:pt x="147897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Google Shape;12;p29"/>
          <p:cNvSpPr/>
          <p:nvPr/>
        </p:nvSpPr>
        <p:spPr>
          <a:xfrm>
            <a:off x="2438400" y="6096000"/>
            <a:ext cx="6705600" cy="303212"/>
          </a:xfrm>
          <a:custGeom>
            <a:avLst/>
            <a:gdLst/>
            <a:ahLst/>
            <a:cxnLst/>
            <a:rect l="l" t="t" r="r" b="b"/>
            <a:pathLst>
              <a:path w="5073015" h="302532" extrusionOk="0">
                <a:moveTo>
                  <a:pt x="5073015" y="0"/>
                </a:moveTo>
                <a:lnTo>
                  <a:pt x="219246" y="0"/>
                </a:lnTo>
                <a:lnTo>
                  <a:pt x="0" y="302532"/>
                </a:lnTo>
                <a:lnTo>
                  <a:pt x="5073015" y="302532"/>
                </a:lnTo>
                <a:lnTo>
                  <a:pt x="5073015"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 name="Google Shape;13;p29"/>
          <p:cNvSpPr/>
          <p:nvPr/>
        </p:nvSpPr>
        <p:spPr>
          <a:xfrm>
            <a:off x="0" y="6399212"/>
            <a:ext cx="9144000" cy="458788"/>
          </a:xfrm>
          <a:prstGeom prst="rect">
            <a:avLst/>
          </a:prstGeom>
          <a:solidFill>
            <a:schemeClr val="accent3"/>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 name="Google Shape;14;p29"/>
          <p:cNvSpPr txBox="1">
            <a:spLocks noGrp="1"/>
          </p:cNvSpPr>
          <p:nvPr>
            <p:ph type="title"/>
          </p:nvPr>
        </p:nvSpPr>
        <p:spPr>
          <a:xfrm>
            <a:off x="1981200" y="457200"/>
            <a:ext cx="6705600" cy="5334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9"/>
          <p:cNvSpPr txBox="1">
            <a:spLocks noGrp="1"/>
          </p:cNvSpPr>
          <p:nvPr>
            <p:ph type="body" idx="1"/>
          </p:nvPr>
        </p:nvSpPr>
        <p:spPr>
          <a:xfrm>
            <a:off x="2057400" y="1828800"/>
            <a:ext cx="6629400" cy="395049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00000"/>
              </a:lnSpc>
              <a:spcBef>
                <a:spcPts val="36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17500" algn="l" rtl="0">
              <a:lnSpc>
                <a:spcPct val="100000"/>
              </a:lnSpc>
              <a:spcBef>
                <a:spcPts val="28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00000"/>
              </a:lnSpc>
              <a:spcBef>
                <a:spcPts val="28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 name="Google Shape;16;p29" descr="plumberschoicewithtag.png"/>
          <p:cNvPicPr preferRelativeResize="0"/>
          <p:nvPr/>
        </p:nvPicPr>
        <p:blipFill rotWithShape="1">
          <a:blip r:embed="rId9">
            <a:alphaModFix/>
          </a:blip>
          <a:srcRect/>
          <a:stretch/>
        </p:blipFill>
        <p:spPr>
          <a:xfrm>
            <a:off x="304800" y="5526718"/>
            <a:ext cx="1600200" cy="117888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plumberschoicewater.com/"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www.plumberschoicewater.com/dealers/vide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a:spLocks noGrp="1"/>
          </p:cNvSpPr>
          <p:nvPr>
            <p:ph type="ctrTitle"/>
          </p:nvPr>
        </p:nvSpPr>
        <p:spPr>
          <a:xfrm>
            <a:off x="228600" y="228600"/>
            <a:ext cx="7315200" cy="6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DC2FF"/>
              </a:buClr>
              <a:buSzPts val="4000"/>
              <a:buFont typeface="Arial"/>
              <a:buNone/>
            </a:pPr>
            <a:r>
              <a:rPr lang="en-US"/>
              <a:t>Water Treatment Crash Course</a:t>
            </a:r>
            <a:endParaRPr/>
          </a:p>
        </p:txBody>
      </p:sp>
      <p:sp>
        <p:nvSpPr>
          <p:cNvPr id="79" name="Google Shape;79;p1"/>
          <p:cNvSpPr txBox="1">
            <a:spLocks noGrp="1"/>
          </p:cNvSpPr>
          <p:nvPr>
            <p:ph type="subTitle" idx="1"/>
          </p:nvPr>
        </p:nvSpPr>
        <p:spPr>
          <a:xfrm>
            <a:off x="228600" y="1066800"/>
            <a:ext cx="6400800" cy="457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2000"/>
              <a:buNone/>
            </a:pPr>
            <a:r>
              <a:rPr lang="en-US"/>
              <a:t>30 minutes will give you the foundation you need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Know your carbon</a:t>
            </a:r>
            <a:endParaRPr/>
          </a:p>
        </p:txBody>
      </p:sp>
      <p:sp>
        <p:nvSpPr>
          <p:cNvPr id="159" name="Google Shape;159;p10"/>
          <p:cNvSpPr txBox="1">
            <a:spLocks noGrp="1"/>
          </p:cNvSpPr>
          <p:nvPr>
            <p:ph type="body" idx="1"/>
          </p:nvPr>
        </p:nvSpPr>
        <p:spPr>
          <a:xfrm>
            <a:off x="990600" y="2362200"/>
            <a:ext cx="6400800" cy="3211508"/>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Clr>
                <a:schemeClr val="lt1"/>
              </a:buClr>
              <a:buSzPts val="2400"/>
              <a:buFont typeface="Arial"/>
              <a:buChar char="•"/>
            </a:pPr>
            <a:r>
              <a:rPr lang="en-US" sz="2400"/>
              <a:t>Where does it come from?</a:t>
            </a:r>
            <a:endParaRPr/>
          </a:p>
          <a:p>
            <a:pPr marL="1085850" lvl="1" indent="-342900" algn="l" rtl="0">
              <a:lnSpc>
                <a:spcPct val="100000"/>
              </a:lnSpc>
              <a:spcBef>
                <a:spcPts val="480"/>
              </a:spcBef>
              <a:spcAft>
                <a:spcPts val="0"/>
              </a:spcAft>
              <a:buClr>
                <a:schemeClr val="lt1"/>
              </a:buClr>
              <a:buSzPts val="2400"/>
              <a:buFont typeface="Arial"/>
              <a:buChar char="•"/>
            </a:pPr>
            <a:r>
              <a:rPr lang="en-US"/>
              <a:t>Coconut or Coal?</a:t>
            </a:r>
            <a:endParaRPr/>
          </a:p>
          <a:p>
            <a:pPr marL="1085850" lvl="1" indent="-342900" algn="l" rtl="0">
              <a:lnSpc>
                <a:spcPct val="100000"/>
              </a:lnSpc>
              <a:spcBef>
                <a:spcPts val="480"/>
              </a:spcBef>
              <a:spcAft>
                <a:spcPts val="0"/>
              </a:spcAft>
              <a:buClr>
                <a:schemeClr val="lt1"/>
              </a:buClr>
              <a:buSzPts val="2400"/>
              <a:buFont typeface="Arial"/>
              <a:buChar char="•"/>
            </a:pPr>
            <a:r>
              <a:rPr lang="en-US"/>
              <a:t>Jacobi or Calgon?</a:t>
            </a:r>
            <a:endParaRPr/>
          </a:p>
          <a:p>
            <a:pPr marL="342900" lvl="0" indent="-190500" algn="l" rtl="0">
              <a:lnSpc>
                <a:spcPct val="120000"/>
              </a:lnSpc>
              <a:spcBef>
                <a:spcPts val="0"/>
              </a:spcBef>
              <a:spcAft>
                <a:spcPts val="0"/>
              </a:spcAft>
              <a:buClr>
                <a:schemeClr val="lt1"/>
              </a:buClr>
              <a:buSzPts val="2400"/>
              <a:buFont typeface="Arial"/>
              <a:buNone/>
            </a:pPr>
            <a:endParaRPr sz="2400"/>
          </a:p>
          <a:p>
            <a:pPr marL="342900" lvl="0" indent="-342900" algn="l" rtl="0">
              <a:lnSpc>
                <a:spcPct val="120000"/>
              </a:lnSpc>
              <a:spcBef>
                <a:spcPts val="0"/>
              </a:spcBef>
              <a:spcAft>
                <a:spcPts val="0"/>
              </a:spcAft>
              <a:buClr>
                <a:schemeClr val="lt1"/>
              </a:buClr>
              <a:buSzPts val="2400"/>
              <a:buFont typeface="Arial"/>
              <a:buChar char="•"/>
            </a:pPr>
            <a:r>
              <a:rPr lang="en-US" sz="2400"/>
              <a:t>Standard or Catalytic?</a:t>
            </a:r>
            <a:endParaRPr/>
          </a:p>
          <a:p>
            <a:pPr marL="342900" lvl="0" indent="-190500" algn="l" rtl="0">
              <a:lnSpc>
                <a:spcPct val="120000"/>
              </a:lnSpc>
              <a:spcBef>
                <a:spcPts val="0"/>
              </a:spcBef>
              <a:spcAft>
                <a:spcPts val="0"/>
              </a:spcAft>
              <a:buClr>
                <a:schemeClr val="lt1"/>
              </a:buClr>
              <a:buSzPts val="2400"/>
              <a:buFont typeface="Arial"/>
              <a:buNone/>
            </a:pPr>
            <a:endParaRPr sz="2400"/>
          </a:p>
          <a:p>
            <a:pPr marL="342900" lvl="0" indent="-342900" algn="l" rtl="0">
              <a:lnSpc>
                <a:spcPct val="120000"/>
              </a:lnSpc>
              <a:spcBef>
                <a:spcPts val="0"/>
              </a:spcBef>
              <a:spcAft>
                <a:spcPts val="0"/>
              </a:spcAft>
              <a:buClr>
                <a:schemeClr val="lt1"/>
              </a:buClr>
              <a:buSzPts val="2400"/>
              <a:buFont typeface="Arial"/>
              <a:buChar char="•"/>
            </a:pPr>
            <a:r>
              <a:rPr lang="en-US" sz="2400"/>
              <a:t>Are mixed bed systems better? </a:t>
            </a:r>
            <a:endParaRPr/>
          </a:p>
        </p:txBody>
      </p:sp>
      <p:sp>
        <p:nvSpPr>
          <p:cNvPr id="160" name="Google Shape;160;p10"/>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endParaRPr/>
          </a:p>
        </p:txBody>
      </p:sp>
      <p:pic>
        <p:nvPicPr>
          <p:cNvPr id="161" name="Google Shape;161;p10" descr="Chloramine_CatalyticActivity.jpg"/>
          <p:cNvPicPr preferRelativeResize="0"/>
          <p:nvPr/>
        </p:nvPicPr>
        <p:blipFill rotWithShape="1">
          <a:blip r:embed="rId3">
            <a:alphaModFix/>
          </a:blip>
          <a:srcRect/>
          <a:stretch/>
        </p:blipFill>
        <p:spPr>
          <a:xfrm>
            <a:off x="5105400" y="1964606"/>
            <a:ext cx="4038600" cy="30103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1"/>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How Smart Can A Head Be?</a:t>
            </a:r>
            <a:endParaRPr/>
          </a:p>
        </p:txBody>
      </p:sp>
      <p:sp>
        <p:nvSpPr>
          <p:cNvPr id="167" name="Google Shape;167;p11"/>
          <p:cNvSpPr txBox="1">
            <a:spLocks noGrp="1"/>
          </p:cNvSpPr>
          <p:nvPr>
            <p:ph type="body" idx="1"/>
          </p:nvPr>
        </p:nvSpPr>
        <p:spPr>
          <a:xfrm>
            <a:off x="1219200" y="2351092"/>
            <a:ext cx="4191000" cy="3211508"/>
          </a:xfrm>
          <a:prstGeom prst="rect">
            <a:avLst/>
          </a:prstGeom>
          <a:noFill/>
          <a:ln>
            <a:noFill/>
          </a:ln>
        </p:spPr>
        <p:txBody>
          <a:bodyPr spcFirstLastPara="1" wrap="square" lIns="91425" tIns="45700" rIns="91425" bIns="45700" anchor="t" anchorCtr="0">
            <a:normAutofit/>
          </a:bodyPr>
          <a:lstStyle/>
          <a:p>
            <a:pPr marL="342900" lvl="0" indent="-342900" algn="l" rtl="0">
              <a:lnSpc>
                <a:spcPct val="200000"/>
              </a:lnSpc>
              <a:spcBef>
                <a:spcPts val="0"/>
              </a:spcBef>
              <a:spcAft>
                <a:spcPts val="0"/>
              </a:spcAft>
              <a:buClr>
                <a:schemeClr val="lt1"/>
              </a:buClr>
              <a:buSzPts val="2000"/>
              <a:buFont typeface="Arial"/>
              <a:buChar char="•"/>
            </a:pPr>
            <a:r>
              <a:rPr lang="en-US"/>
              <a:t>Easily programmed</a:t>
            </a:r>
            <a:endParaRPr/>
          </a:p>
          <a:p>
            <a:pPr marL="342900" lvl="0" indent="-342900" algn="l" rtl="0">
              <a:lnSpc>
                <a:spcPct val="200000"/>
              </a:lnSpc>
              <a:spcBef>
                <a:spcPts val="0"/>
              </a:spcBef>
              <a:spcAft>
                <a:spcPts val="0"/>
              </a:spcAft>
              <a:buClr>
                <a:schemeClr val="lt1"/>
              </a:buClr>
              <a:buSzPts val="2000"/>
              <a:buFont typeface="Arial"/>
              <a:buChar char="•"/>
            </a:pPr>
            <a:r>
              <a:rPr lang="en-US"/>
              <a:t>Stores data</a:t>
            </a:r>
            <a:endParaRPr/>
          </a:p>
          <a:p>
            <a:pPr marL="342900" lvl="0" indent="-342900" algn="l" rtl="0">
              <a:lnSpc>
                <a:spcPct val="200000"/>
              </a:lnSpc>
              <a:spcBef>
                <a:spcPts val="0"/>
              </a:spcBef>
              <a:spcAft>
                <a:spcPts val="0"/>
              </a:spcAft>
              <a:buClr>
                <a:schemeClr val="lt1"/>
              </a:buClr>
              <a:buSzPts val="2000"/>
              <a:buFont typeface="Arial"/>
              <a:buChar char="•"/>
            </a:pPr>
            <a:r>
              <a:rPr lang="en-US"/>
              <a:t>Can adjust settings based on stored data</a:t>
            </a:r>
            <a:endParaRPr/>
          </a:p>
        </p:txBody>
      </p:sp>
      <p:pic>
        <p:nvPicPr>
          <p:cNvPr id="168" name="Google Shape;168;p11"/>
          <p:cNvPicPr preferRelativeResize="0">
            <a:picLocks noGrp="1"/>
          </p:cNvPicPr>
          <p:nvPr>
            <p:ph type="pic" idx="2"/>
          </p:nvPr>
        </p:nvPicPr>
        <p:blipFill rotWithShape="1">
          <a:blip r:embed="rId3">
            <a:alphaModFix/>
          </a:blip>
          <a:srcRect l="10909" r="10908"/>
          <a:stretch/>
        </p:blipFill>
        <p:spPr>
          <a:xfrm>
            <a:off x="5867400" y="2057400"/>
            <a:ext cx="2819400" cy="3505200"/>
          </a:xfrm>
          <a:prstGeom prst="rect">
            <a:avLst/>
          </a:prstGeom>
          <a:noFill/>
          <a:ln>
            <a:noFill/>
          </a:ln>
        </p:spPr>
      </p:pic>
      <p:sp>
        <p:nvSpPr>
          <p:cNvPr id="169" name="Google Shape;169;p11"/>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2"/>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What’s so cool about a Vortech?</a:t>
            </a:r>
            <a:endParaRPr/>
          </a:p>
        </p:txBody>
      </p:sp>
      <p:pic>
        <p:nvPicPr>
          <p:cNvPr id="175" name="Google Shape;175;p12"/>
          <p:cNvPicPr preferRelativeResize="0"/>
          <p:nvPr/>
        </p:nvPicPr>
        <p:blipFill rotWithShape="1">
          <a:blip r:embed="rId3">
            <a:alphaModFix/>
          </a:blip>
          <a:srcRect/>
          <a:stretch/>
        </p:blipFill>
        <p:spPr>
          <a:xfrm>
            <a:off x="1295400" y="2133600"/>
            <a:ext cx="7162800" cy="41752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Optional Tank Jacket</a:t>
            </a:r>
            <a:endParaRPr/>
          </a:p>
        </p:txBody>
      </p:sp>
      <p:sp>
        <p:nvSpPr>
          <p:cNvPr id="181" name="Google Shape;181;p13"/>
          <p:cNvSpPr txBox="1">
            <a:spLocks noGrp="1"/>
          </p:cNvSpPr>
          <p:nvPr>
            <p:ph type="body" idx="1"/>
          </p:nvPr>
        </p:nvSpPr>
        <p:spPr>
          <a:xfrm>
            <a:off x="990600" y="2351092"/>
            <a:ext cx="4724400" cy="3211508"/>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0"/>
              </a:spcBef>
              <a:spcAft>
                <a:spcPts val="0"/>
              </a:spcAft>
              <a:buClr>
                <a:schemeClr val="lt1"/>
              </a:buClr>
              <a:buSzPts val="2800"/>
              <a:buFont typeface="Arial"/>
              <a:buChar char="•"/>
            </a:pPr>
            <a:r>
              <a:rPr lang="en-US" sz="2800"/>
              <a:t>Insulation</a:t>
            </a:r>
            <a:endParaRPr/>
          </a:p>
          <a:p>
            <a:pPr marL="342900" lvl="0" indent="-165100" algn="l" rtl="0">
              <a:lnSpc>
                <a:spcPct val="120000"/>
              </a:lnSpc>
              <a:spcBef>
                <a:spcPts val="0"/>
              </a:spcBef>
              <a:spcAft>
                <a:spcPts val="0"/>
              </a:spcAft>
              <a:buClr>
                <a:schemeClr val="lt1"/>
              </a:buClr>
              <a:buSzPts val="2800"/>
              <a:buFont typeface="Arial"/>
              <a:buNone/>
            </a:pPr>
            <a:endParaRPr sz="2800"/>
          </a:p>
          <a:p>
            <a:pPr marL="342900" lvl="0" indent="-342900" algn="l" rtl="0">
              <a:lnSpc>
                <a:spcPct val="120000"/>
              </a:lnSpc>
              <a:spcBef>
                <a:spcPts val="0"/>
              </a:spcBef>
              <a:spcAft>
                <a:spcPts val="0"/>
              </a:spcAft>
              <a:buClr>
                <a:schemeClr val="lt1"/>
              </a:buClr>
              <a:buSzPts val="2800"/>
              <a:buFont typeface="Arial"/>
              <a:buChar char="•"/>
            </a:pPr>
            <a:r>
              <a:rPr lang="en-US" sz="2800"/>
              <a:t>Marketing</a:t>
            </a:r>
            <a:endParaRPr/>
          </a:p>
          <a:p>
            <a:pPr marL="342900" lvl="0" indent="-165100" algn="l" rtl="0">
              <a:lnSpc>
                <a:spcPct val="120000"/>
              </a:lnSpc>
              <a:spcBef>
                <a:spcPts val="0"/>
              </a:spcBef>
              <a:spcAft>
                <a:spcPts val="0"/>
              </a:spcAft>
              <a:buClr>
                <a:schemeClr val="lt1"/>
              </a:buClr>
              <a:buSzPts val="2800"/>
              <a:buFont typeface="Arial"/>
              <a:buNone/>
            </a:pPr>
            <a:endParaRPr sz="2800"/>
          </a:p>
          <a:p>
            <a:pPr marL="342900" lvl="0" indent="-342900" algn="l" rtl="0">
              <a:lnSpc>
                <a:spcPct val="120000"/>
              </a:lnSpc>
              <a:spcBef>
                <a:spcPts val="0"/>
              </a:spcBef>
              <a:spcAft>
                <a:spcPts val="0"/>
              </a:spcAft>
              <a:buClr>
                <a:schemeClr val="lt1"/>
              </a:buClr>
              <a:buSzPts val="2800"/>
              <a:buFont typeface="Arial"/>
              <a:buChar char="•"/>
            </a:pPr>
            <a:r>
              <a:rPr lang="en-US" sz="2800"/>
              <a:t>Appearance</a:t>
            </a:r>
            <a:endParaRPr/>
          </a:p>
        </p:txBody>
      </p:sp>
      <p:sp>
        <p:nvSpPr>
          <p:cNvPr id="182" name="Google Shape;182;p13"/>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r>
              <a:rPr lang="en-US"/>
              <a:t>Customized screen printing available</a:t>
            </a:r>
            <a:endParaRPr/>
          </a:p>
        </p:txBody>
      </p:sp>
      <p:pic>
        <p:nvPicPr>
          <p:cNvPr id="183" name="Google Shape;183;p13" descr="screen tank jacket.JPG"/>
          <p:cNvPicPr preferRelativeResize="0"/>
          <p:nvPr/>
        </p:nvPicPr>
        <p:blipFill rotWithShape="1">
          <a:blip r:embed="rId3">
            <a:alphaModFix/>
          </a:blip>
          <a:srcRect l="3029" t="41414" r="6060" b="36699"/>
          <a:stretch/>
        </p:blipFill>
        <p:spPr>
          <a:xfrm rot="5400000">
            <a:off x="3483504" y="2917296"/>
            <a:ext cx="6172200" cy="12520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4"/>
          <p:cNvSpPr txBox="1">
            <a:spLocks noGrp="1"/>
          </p:cNvSpPr>
          <p:nvPr>
            <p:ph type="title"/>
          </p:nvPr>
        </p:nvSpPr>
        <p:spPr>
          <a:xfrm>
            <a:off x="1981200" y="304800"/>
            <a:ext cx="6705600" cy="53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3600"/>
              <a:buFont typeface="Arial"/>
              <a:buNone/>
            </a:pPr>
            <a:r>
              <a:rPr lang="en-US" sz="3600">
                <a:solidFill>
                  <a:srgbClr val="FFFFFF"/>
                </a:solidFill>
              </a:rPr>
              <a:t>What about “Hard Water”?</a:t>
            </a:r>
            <a:endParaRPr/>
          </a:p>
        </p:txBody>
      </p:sp>
      <p:sp>
        <p:nvSpPr>
          <p:cNvPr id="189" name="Google Shape;189;p14"/>
          <p:cNvSpPr txBox="1">
            <a:spLocks noGrp="1"/>
          </p:cNvSpPr>
          <p:nvPr>
            <p:ph type="body" idx="1"/>
          </p:nvPr>
        </p:nvSpPr>
        <p:spPr>
          <a:xfrm>
            <a:off x="0" y="1600200"/>
            <a:ext cx="91440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chemeClr val="dk2"/>
              </a:buClr>
              <a:buSzPts val="2800"/>
              <a:buFont typeface="Arial"/>
              <a:buNone/>
            </a:pPr>
            <a:r>
              <a:rPr lang="en-US" sz="2800"/>
              <a:t>Water hardness typically is expressed in terms of dissolved calcium carbonate – in units of mg/l, ppm, or grains/gallon (gpg). </a:t>
            </a:r>
            <a:endParaRPr/>
          </a:p>
          <a:p>
            <a:pPr marL="342900" lvl="0" indent="-342900" algn="l" rtl="0">
              <a:lnSpc>
                <a:spcPct val="90000"/>
              </a:lnSpc>
              <a:spcBef>
                <a:spcPts val="560"/>
              </a:spcBef>
              <a:spcAft>
                <a:spcPts val="0"/>
              </a:spcAft>
              <a:buClr>
                <a:schemeClr val="dk2"/>
              </a:buClr>
              <a:buSzPts val="2800"/>
              <a:buFont typeface="Arial"/>
              <a:buNone/>
            </a:pPr>
            <a:endParaRPr sz="2800"/>
          </a:p>
          <a:p>
            <a:pPr marL="342900" lvl="0" indent="-342900" algn="l" rtl="0">
              <a:lnSpc>
                <a:spcPct val="90000"/>
              </a:lnSpc>
              <a:spcBef>
                <a:spcPts val="560"/>
              </a:spcBef>
              <a:spcAft>
                <a:spcPts val="0"/>
              </a:spcAft>
              <a:buClr>
                <a:schemeClr val="dk2"/>
              </a:buClr>
              <a:buSzPts val="2800"/>
              <a:buFont typeface="Arial"/>
              <a:buNone/>
            </a:pPr>
            <a:r>
              <a:rPr lang="en-US" sz="2800"/>
              <a:t>The U.S. Department of the Interior and the U.S. Geological Survey (USGS) defines water with over 7GPG is considered hard. In Nashville and the surrounding areas (within 60 miles) your average hardness is 10-20 GPG considered hard very hard water. </a:t>
            </a:r>
            <a:br>
              <a:rPr lang="en-US" sz="2800"/>
            </a:br>
            <a:br>
              <a:rPr lang="en-US" sz="2800"/>
            </a:br>
            <a:endParaRPr sz="28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animEffect transition="in" filter="fade">
                                      <p:cBhvr>
                                        <p:cTn id="7" dur="500"/>
                                        <p:tgtEl>
                                          <p:spTgt spid="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xEl>
                                              <p:pRg st="1" end="1"/>
                                            </p:txEl>
                                          </p:spTgt>
                                        </p:tgtEl>
                                        <p:attrNameLst>
                                          <p:attrName>style.visibility</p:attrName>
                                        </p:attrNameLst>
                                      </p:cBhvr>
                                      <p:to>
                                        <p:strVal val="visible"/>
                                      </p:to>
                                    </p:set>
                                    <p:animEffect transition="in" filter="fade">
                                      <p:cBhvr>
                                        <p:cTn id="12" dur="500"/>
                                        <p:tgtEl>
                                          <p:spTgt spid="1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xEl>
                                              <p:pRg st="2" end="2"/>
                                            </p:txEl>
                                          </p:spTgt>
                                        </p:tgtEl>
                                        <p:attrNameLst>
                                          <p:attrName>style.visibility</p:attrName>
                                        </p:attrNameLst>
                                      </p:cBhvr>
                                      <p:to>
                                        <p:strVal val="visible"/>
                                      </p:to>
                                    </p:set>
                                    <p:animEffect transition="in" filter="fade">
                                      <p:cBhvr>
                                        <p:cTn id="17" dur="500"/>
                                        <p:tgtEl>
                                          <p:spTgt spid="1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5"/>
          <p:cNvSpPr txBox="1">
            <a:spLocks noGrp="1"/>
          </p:cNvSpPr>
          <p:nvPr>
            <p:ph type="title"/>
          </p:nvPr>
        </p:nvSpPr>
        <p:spPr>
          <a:xfrm>
            <a:off x="762000" y="304800"/>
            <a:ext cx="8001000" cy="5334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rgbClr val="FFFFFF"/>
              </a:buClr>
              <a:buSzPct val="100000"/>
              <a:buFont typeface="Arial"/>
              <a:buNone/>
            </a:pPr>
            <a:r>
              <a:rPr lang="en-US" sz="4000">
                <a:solidFill>
                  <a:srgbClr val="FFFFFF"/>
                </a:solidFill>
              </a:rPr>
              <a:t>What does Hard Water hurt?</a:t>
            </a:r>
            <a:br>
              <a:rPr lang="en-US" sz="4000">
                <a:solidFill>
                  <a:srgbClr val="FFFFFF"/>
                </a:solidFill>
              </a:rPr>
            </a:br>
            <a:r>
              <a:rPr lang="en-US" sz="4000">
                <a:solidFill>
                  <a:srgbClr val="FFFFFF"/>
                </a:solidFill>
              </a:rPr>
              <a:t>Show the Signs!!!</a:t>
            </a:r>
            <a:endParaRPr/>
          </a:p>
        </p:txBody>
      </p:sp>
      <p:sp>
        <p:nvSpPr>
          <p:cNvPr id="195" name="Google Shape;195;p15"/>
          <p:cNvSpPr txBox="1">
            <a:spLocks noGrp="1"/>
          </p:cNvSpPr>
          <p:nvPr>
            <p:ph type="body" idx="1"/>
          </p:nvPr>
        </p:nvSpPr>
        <p:spPr>
          <a:xfrm>
            <a:off x="0" y="1600200"/>
            <a:ext cx="5029200" cy="48006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2"/>
              </a:buClr>
              <a:buSzPts val="2400"/>
              <a:buChar char="•"/>
            </a:pPr>
            <a:r>
              <a:rPr lang="en-US" sz="2400"/>
              <a:t>Showers / Baths buildup</a:t>
            </a:r>
            <a:endParaRPr/>
          </a:p>
          <a:p>
            <a:pPr marL="342900" lvl="0" indent="-342900" algn="l" rtl="0">
              <a:lnSpc>
                <a:spcPct val="90000"/>
              </a:lnSpc>
              <a:spcBef>
                <a:spcPts val="480"/>
              </a:spcBef>
              <a:spcAft>
                <a:spcPts val="0"/>
              </a:spcAft>
              <a:buClr>
                <a:schemeClr val="dk2"/>
              </a:buClr>
              <a:buSzPts val="2400"/>
              <a:buChar char="•"/>
            </a:pPr>
            <a:r>
              <a:rPr lang="en-US" sz="2400"/>
              <a:t>Faucets / Fixtures buildup</a:t>
            </a:r>
            <a:endParaRPr/>
          </a:p>
          <a:p>
            <a:pPr marL="342900" lvl="0" indent="-342900" algn="l" rtl="0">
              <a:lnSpc>
                <a:spcPct val="90000"/>
              </a:lnSpc>
              <a:spcBef>
                <a:spcPts val="480"/>
              </a:spcBef>
              <a:spcAft>
                <a:spcPts val="0"/>
              </a:spcAft>
              <a:buClr>
                <a:schemeClr val="dk2"/>
              </a:buClr>
              <a:buSzPts val="2400"/>
              <a:buChar char="•"/>
            </a:pPr>
            <a:r>
              <a:rPr lang="en-US" sz="2400"/>
              <a:t>Water Flow</a:t>
            </a:r>
            <a:endParaRPr/>
          </a:p>
          <a:p>
            <a:pPr marL="342900" lvl="0" indent="-342900" algn="l" rtl="0">
              <a:lnSpc>
                <a:spcPct val="90000"/>
              </a:lnSpc>
              <a:spcBef>
                <a:spcPts val="480"/>
              </a:spcBef>
              <a:spcAft>
                <a:spcPts val="0"/>
              </a:spcAft>
              <a:buClr>
                <a:schemeClr val="dk2"/>
              </a:buClr>
              <a:buSzPts val="2400"/>
              <a:buChar char="•"/>
            </a:pPr>
            <a:r>
              <a:rPr lang="en-US" sz="2400"/>
              <a:t>Water Heater efficiency </a:t>
            </a:r>
            <a:endParaRPr/>
          </a:p>
          <a:p>
            <a:pPr marL="342900" lvl="0" indent="-342900" algn="l" rtl="0">
              <a:lnSpc>
                <a:spcPct val="90000"/>
              </a:lnSpc>
              <a:spcBef>
                <a:spcPts val="480"/>
              </a:spcBef>
              <a:spcAft>
                <a:spcPts val="0"/>
              </a:spcAft>
              <a:buClr>
                <a:schemeClr val="dk2"/>
              </a:buClr>
              <a:buSzPts val="2400"/>
              <a:buChar char="•"/>
            </a:pPr>
            <a:r>
              <a:rPr lang="en-US" sz="2400"/>
              <a:t>Dishes / Glasses clouding</a:t>
            </a:r>
            <a:endParaRPr/>
          </a:p>
          <a:p>
            <a:pPr marL="342900" lvl="0" indent="-342900" algn="l" rtl="0">
              <a:lnSpc>
                <a:spcPct val="90000"/>
              </a:lnSpc>
              <a:spcBef>
                <a:spcPts val="480"/>
              </a:spcBef>
              <a:spcAft>
                <a:spcPts val="0"/>
              </a:spcAft>
              <a:buClr>
                <a:schemeClr val="dk2"/>
              </a:buClr>
              <a:buSzPts val="2400"/>
              <a:buChar char="•"/>
            </a:pPr>
            <a:r>
              <a:rPr lang="en-US" sz="2400"/>
              <a:t>Soap Scum </a:t>
            </a:r>
            <a:endParaRPr/>
          </a:p>
          <a:p>
            <a:pPr marL="342900" lvl="0" indent="-342900" algn="l" rtl="0">
              <a:lnSpc>
                <a:spcPct val="90000"/>
              </a:lnSpc>
              <a:spcBef>
                <a:spcPts val="480"/>
              </a:spcBef>
              <a:spcAft>
                <a:spcPts val="0"/>
              </a:spcAft>
              <a:buClr>
                <a:schemeClr val="dk2"/>
              </a:buClr>
              <a:buSzPts val="2400"/>
              <a:buChar char="•"/>
            </a:pPr>
            <a:r>
              <a:rPr lang="en-US" sz="2400"/>
              <a:t>Water Heater failing prematurely </a:t>
            </a:r>
            <a:endParaRPr/>
          </a:p>
          <a:p>
            <a:pPr marL="342900" lvl="0" indent="-342900" algn="l" rtl="0">
              <a:lnSpc>
                <a:spcPct val="90000"/>
              </a:lnSpc>
              <a:spcBef>
                <a:spcPts val="480"/>
              </a:spcBef>
              <a:spcAft>
                <a:spcPts val="0"/>
              </a:spcAft>
              <a:buClr>
                <a:schemeClr val="dk2"/>
              </a:buClr>
              <a:buSzPts val="2400"/>
              <a:buChar char="•"/>
            </a:pPr>
            <a:r>
              <a:rPr lang="en-US" sz="2400"/>
              <a:t>Water using appliances failing prematurely</a:t>
            </a:r>
            <a:endParaRPr/>
          </a:p>
          <a:p>
            <a:pPr marL="0" lvl="0" indent="0" algn="l" rtl="0">
              <a:lnSpc>
                <a:spcPct val="90000"/>
              </a:lnSpc>
              <a:spcBef>
                <a:spcPts val="480"/>
              </a:spcBef>
              <a:spcAft>
                <a:spcPts val="0"/>
              </a:spcAft>
              <a:buClr>
                <a:schemeClr val="dk2"/>
              </a:buClr>
              <a:buSzPts val="2400"/>
              <a:buFont typeface="Arial"/>
              <a:buNone/>
            </a:pPr>
            <a:endParaRPr sz="2400"/>
          </a:p>
          <a:p>
            <a:pPr marL="0" lvl="0" indent="0" algn="l" rtl="0">
              <a:lnSpc>
                <a:spcPct val="90000"/>
              </a:lnSpc>
              <a:spcBef>
                <a:spcPts val="480"/>
              </a:spcBef>
              <a:spcAft>
                <a:spcPts val="0"/>
              </a:spcAft>
              <a:buClr>
                <a:schemeClr val="dk2"/>
              </a:buClr>
              <a:buSzPts val="2400"/>
              <a:buFont typeface="Arial"/>
              <a:buNone/>
            </a:pPr>
            <a:endParaRPr sz="2400"/>
          </a:p>
        </p:txBody>
      </p:sp>
      <p:pic>
        <p:nvPicPr>
          <p:cNvPr id="196" name="Google Shape;196;p15" descr="hard-water-stains"/>
          <p:cNvPicPr preferRelativeResize="0"/>
          <p:nvPr/>
        </p:nvPicPr>
        <p:blipFill rotWithShape="1">
          <a:blip r:embed="rId3">
            <a:alphaModFix/>
          </a:blip>
          <a:srcRect/>
          <a:stretch/>
        </p:blipFill>
        <p:spPr>
          <a:xfrm>
            <a:off x="6934200" y="3505200"/>
            <a:ext cx="2319337" cy="2438400"/>
          </a:xfrm>
          <a:prstGeom prst="rect">
            <a:avLst/>
          </a:prstGeom>
          <a:noFill/>
          <a:ln w="9525" cap="flat" cmpd="sng">
            <a:solidFill>
              <a:schemeClr val="lt1"/>
            </a:solidFill>
            <a:prstDash val="solid"/>
            <a:miter lim="800000"/>
            <a:headEnd type="none" w="sm" len="sm"/>
            <a:tailEnd type="none" w="sm" len="sm"/>
          </a:ln>
        </p:spPr>
      </p:pic>
      <p:pic>
        <p:nvPicPr>
          <p:cNvPr id="197" name="Google Shape;197;p15" descr="hardwaterglass"/>
          <p:cNvPicPr preferRelativeResize="0"/>
          <p:nvPr/>
        </p:nvPicPr>
        <p:blipFill rotWithShape="1">
          <a:blip r:embed="rId4">
            <a:alphaModFix/>
          </a:blip>
          <a:srcRect/>
          <a:stretch/>
        </p:blipFill>
        <p:spPr>
          <a:xfrm>
            <a:off x="5029199" y="3429000"/>
            <a:ext cx="1940027" cy="2514600"/>
          </a:xfrm>
          <a:prstGeom prst="rect">
            <a:avLst/>
          </a:prstGeom>
          <a:noFill/>
          <a:ln>
            <a:noFill/>
          </a:ln>
        </p:spPr>
      </p:pic>
      <p:pic>
        <p:nvPicPr>
          <p:cNvPr id="198" name="Google Shape;198;p15" descr="calcium-shower-590"/>
          <p:cNvPicPr preferRelativeResize="0"/>
          <p:nvPr/>
        </p:nvPicPr>
        <p:blipFill rotWithShape="1">
          <a:blip r:embed="rId5">
            <a:alphaModFix/>
          </a:blip>
          <a:srcRect/>
          <a:stretch/>
        </p:blipFill>
        <p:spPr>
          <a:xfrm>
            <a:off x="5048250" y="1524000"/>
            <a:ext cx="4095750" cy="2133600"/>
          </a:xfrm>
          <a:prstGeom prst="rect">
            <a:avLst/>
          </a:prstGeom>
          <a:noFill/>
          <a:ln w="9525" cap="flat" cmpd="sng">
            <a:solidFill>
              <a:schemeClr val="lt1"/>
            </a:solidFill>
            <a:prstDash val="solid"/>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6"/>
          <p:cNvSpPr txBox="1">
            <a:spLocks noGrp="1"/>
          </p:cNvSpPr>
          <p:nvPr>
            <p:ph type="title"/>
          </p:nvPr>
        </p:nvSpPr>
        <p:spPr>
          <a:xfrm>
            <a:off x="1676400" y="228600"/>
            <a:ext cx="6705600" cy="53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3600"/>
              <a:buFont typeface="Arial"/>
              <a:buNone/>
            </a:pPr>
            <a:r>
              <a:rPr lang="en-US" sz="3600">
                <a:solidFill>
                  <a:srgbClr val="FFFFFF"/>
                </a:solidFill>
              </a:rPr>
              <a:t>How does Scale form?</a:t>
            </a:r>
            <a:endParaRPr/>
          </a:p>
        </p:txBody>
      </p:sp>
      <p:sp>
        <p:nvSpPr>
          <p:cNvPr id="204" name="Google Shape;204;p16"/>
          <p:cNvSpPr txBox="1">
            <a:spLocks noGrp="1"/>
          </p:cNvSpPr>
          <p:nvPr>
            <p:ph type="body" idx="1"/>
          </p:nvPr>
        </p:nvSpPr>
        <p:spPr>
          <a:xfrm>
            <a:off x="3048000" y="1570042"/>
            <a:ext cx="6096000" cy="455338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2"/>
              </a:buClr>
              <a:buSzPts val="2000"/>
              <a:buChar char="•"/>
            </a:pPr>
            <a:r>
              <a:rPr lang="en-US"/>
              <a:t>Increase in temperature </a:t>
            </a:r>
            <a:endParaRPr/>
          </a:p>
          <a:p>
            <a:pPr marL="342900" lvl="0" indent="-342900" algn="l" rtl="0">
              <a:lnSpc>
                <a:spcPct val="100000"/>
              </a:lnSpc>
              <a:spcBef>
                <a:spcPts val="400"/>
              </a:spcBef>
              <a:spcAft>
                <a:spcPts val="0"/>
              </a:spcAft>
              <a:buClr>
                <a:schemeClr val="dk2"/>
              </a:buClr>
              <a:buSzPts val="2000"/>
              <a:buChar char="•"/>
            </a:pPr>
            <a:r>
              <a:rPr lang="en-US"/>
              <a:t>Decrease in pressure </a:t>
            </a:r>
            <a:endParaRPr/>
          </a:p>
          <a:p>
            <a:pPr marL="0" lvl="0" indent="0" algn="l" rtl="0">
              <a:lnSpc>
                <a:spcPct val="100000"/>
              </a:lnSpc>
              <a:spcBef>
                <a:spcPts val="400"/>
              </a:spcBef>
              <a:spcAft>
                <a:spcPts val="0"/>
              </a:spcAft>
              <a:buClr>
                <a:schemeClr val="dk2"/>
              </a:buClr>
              <a:buSzPts val="2000"/>
              <a:buFont typeface="Arial"/>
              <a:buNone/>
            </a:pPr>
            <a:endParaRPr/>
          </a:p>
          <a:p>
            <a:pPr marL="0" lvl="0" indent="0" algn="l" rtl="0">
              <a:lnSpc>
                <a:spcPct val="100000"/>
              </a:lnSpc>
              <a:spcBef>
                <a:spcPts val="640"/>
              </a:spcBef>
              <a:spcAft>
                <a:spcPts val="0"/>
              </a:spcAft>
              <a:buClr>
                <a:schemeClr val="dk2"/>
              </a:buClr>
              <a:buSzPts val="2000"/>
              <a:buFont typeface="Arial"/>
              <a:buNone/>
            </a:pPr>
            <a:r>
              <a:rPr lang="en-US"/>
              <a:t>It’s called </a:t>
            </a:r>
            <a:r>
              <a:rPr lang="en-US" sz="3200"/>
              <a:t>Super Saturation</a:t>
            </a:r>
            <a:endParaRPr/>
          </a:p>
          <a:p>
            <a:pPr marL="0" lvl="0" indent="0" algn="l" rtl="0">
              <a:lnSpc>
                <a:spcPct val="100000"/>
              </a:lnSpc>
              <a:spcBef>
                <a:spcPts val="400"/>
              </a:spcBef>
              <a:spcAft>
                <a:spcPts val="0"/>
              </a:spcAft>
              <a:buClr>
                <a:schemeClr val="dk2"/>
              </a:buClr>
              <a:buSzPts val="2000"/>
              <a:buFont typeface="Arial"/>
              <a:buNone/>
            </a:pPr>
            <a:endParaRPr sz="2000"/>
          </a:p>
          <a:p>
            <a:pPr marL="0" lvl="0" indent="0" algn="l" rtl="0">
              <a:lnSpc>
                <a:spcPct val="100000"/>
              </a:lnSpc>
              <a:spcBef>
                <a:spcPts val="400"/>
              </a:spcBef>
              <a:spcAft>
                <a:spcPts val="0"/>
              </a:spcAft>
              <a:buClr>
                <a:schemeClr val="dk2"/>
              </a:buClr>
              <a:buSzPts val="2000"/>
              <a:buFont typeface="Arial"/>
              <a:buNone/>
            </a:pPr>
            <a:r>
              <a:rPr lang="en-US" sz="2000"/>
              <a:t>Supersaturated solutions are prepared or result when some condition of a saturated solution is changed, for example:</a:t>
            </a:r>
            <a:endParaRPr/>
          </a:p>
          <a:p>
            <a:pPr marL="342900" lvl="0" indent="-342900" algn="l" rtl="0">
              <a:lnSpc>
                <a:spcPct val="120000"/>
              </a:lnSpc>
              <a:spcBef>
                <a:spcPts val="400"/>
              </a:spcBef>
              <a:spcAft>
                <a:spcPts val="0"/>
              </a:spcAft>
              <a:buClr>
                <a:schemeClr val="dk2"/>
              </a:buClr>
              <a:buSzPts val="2000"/>
              <a:buChar char="•"/>
            </a:pPr>
            <a:r>
              <a:rPr lang="en-US"/>
              <a:t>I</a:t>
            </a:r>
            <a:r>
              <a:rPr lang="en-US" sz="2000"/>
              <a:t>ncreasing temperature - water heaters, shower valves, faucets, dishwashers, washing machines </a:t>
            </a:r>
            <a:endParaRPr/>
          </a:p>
          <a:p>
            <a:pPr marL="342900" lvl="0" indent="-342900" algn="l" rtl="0">
              <a:lnSpc>
                <a:spcPct val="120000"/>
              </a:lnSpc>
              <a:spcBef>
                <a:spcPts val="400"/>
              </a:spcBef>
              <a:spcAft>
                <a:spcPts val="0"/>
              </a:spcAft>
              <a:buClr>
                <a:schemeClr val="dk2"/>
              </a:buClr>
              <a:buSzPts val="2000"/>
              <a:buChar char="•"/>
            </a:pPr>
            <a:r>
              <a:rPr lang="en-US"/>
              <a:t>D</a:t>
            </a:r>
            <a:r>
              <a:rPr lang="en-US" sz="2000"/>
              <a:t>ecreasing pressure – </a:t>
            </a:r>
            <a:r>
              <a:rPr lang="en-US"/>
              <a:t>Regulators </a:t>
            </a:r>
            <a:endParaRPr sz="2000"/>
          </a:p>
        </p:txBody>
      </p:sp>
      <p:pic>
        <p:nvPicPr>
          <p:cNvPr id="205" name="Google Shape;205;p16" descr="iStock_000013010935Large.jpg"/>
          <p:cNvPicPr preferRelativeResize="0"/>
          <p:nvPr/>
        </p:nvPicPr>
        <p:blipFill rotWithShape="1">
          <a:blip r:embed="rId3">
            <a:alphaModFix/>
          </a:blip>
          <a:srcRect/>
          <a:stretch/>
        </p:blipFill>
        <p:spPr>
          <a:xfrm rot="-5400000" flipH="1">
            <a:off x="-635000" y="2159000"/>
            <a:ext cx="3810000" cy="254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7"/>
          <p:cNvSpPr txBox="1">
            <a:spLocks noGrp="1"/>
          </p:cNvSpPr>
          <p:nvPr>
            <p:ph type="sldNum" idx="12"/>
          </p:nvPr>
        </p:nvSpPr>
        <p:spPr>
          <a:xfrm>
            <a:off x="76200" y="6638075"/>
            <a:ext cx="21336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en-US"/>
              <a:t>17</a:t>
            </a:fld>
            <a:endParaRPr/>
          </a:p>
        </p:txBody>
      </p:sp>
      <p:sp>
        <p:nvSpPr>
          <p:cNvPr id="212" name="Google Shape;212;p17"/>
          <p:cNvSpPr txBox="1">
            <a:spLocks noGrp="1"/>
          </p:cNvSpPr>
          <p:nvPr>
            <p:ph type="ftr" idx="11"/>
          </p:nvPr>
        </p:nvSpPr>
        <p:spPr>
          <a:xfrm>
            <a:off x="6248400" y="6653837"/>
            <a:ext cx="28956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Copyright 2009</a:t>
            </a:r>
            <a:endParaRPr/>
          </a:p>
        </p:txBody>
      </p:sp>
      <p:sp>
        <p:nvSpPr>
          <p:cNvPr id="213" name="Google Shape;213;p17"/>
          <p:cNvSpPr txBox="1"/>
          <p:nvPr/>
        </p:nvSpPr>
        <p:spPr>
          <a:xfrm>
            <a:off x="3962400" y="3048000"/>
            <a:ext cx="163634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Arial"/>
                <a:ea typeface="Arial"/>
                <a:cs typeface="Arial"/>
                <a:sym typeface="Arial"/>
              </a:rPr>
              <a:t>VS.</a:t>
            </a:r>
            <a:endParaRPr sz="1400" b="0" i="0" u="none" strike="noStrike" cap="none">
              <a:solidFill>
                <a:srgbClr val="000000"/>
              </a:solidFill>
              <a:latin typeface="Arial"/>
              <a:ea typeface="Arial"/>
              <a:cs typeface="Arial"/>
              <a:sym typeface="Arial"/>
            </a:endParaRPr>
          </a:p>
        </p:txBody>
      </p:sp>
      <p:sp>
        <p:nvSpPr>
          <p:cNvPr id="214" name="Google Shape;214;p17"/>
          <p:cNvSpPr txBox="1"/>
          <p:nvPr/>
        </p:nvSpPr>
        <p:spPr>
          <a:xfrm>
            <a:off x="1981200" y="381000"/>
            <a:ext cx="505056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Arial"/>
                <a:ea typeface="Arial"/>
                <a:cs typeface="Arial"/>
                <a:sym typeface="Arial"/>
              </a:rPr>
              <a:t>Options for Scale Control</a:t>
            </a:r>
            <a:endParaRPr sz="3600" b="0" i="0" u="none" strike="noStrike" cap="none">
              <a:solidFill>
                <a:schemeClr val="dk1"/>
              </a:solidFill>
              <a:latin typeface="Arial"/>
              <a:ea typeface="Arial"/>
              <a:cs typeface="Arial"/>
              <a:sym typeface="Arial"/>
            </a:endParaRPr>
          </a:p>
        </p:txBody>
      </p:sp>
      <p:pic>
        <p:nvPicPr>
          <p:cNvPr id="215" name="Google Shape;215;p17" descr="FT MAX - waveform unit shot.png"/>
          <p:cNvPicPr preferRelativeResize="0"/>
          <p:nvPr/>
        </p:nvPicPr>
        <p:blipFill rotWithShape="1">
          <a:blip r:embed="rId3">
            <a:alphaModFix/>
          </a:blip>
          <a:srcRect/>
          <a:stretch/>
        </p:blipFill>
        <p:spPr>
          <a:xfrm>
            <a:off x="5273040" y="2209800"/>
            <a:ext cx="3642360" cy="3025140"/>
          </a:xfrm>
          <a:prstGeom prst="rect">
            <a:avLst/>
          </a:prstGeom>
          <a:noFill/>
          <a:ln>
            <a:noFill/>
          </a:ln>
        </p:spPr>
      </p:pic>
      <p:pic>
        <p:nvPicPr>
          <p:cNvPr id="216" name="Google Shape;216;p17"/>
          <p:cNvPicPr preferRelativeResize="0"/>
          <p:nvPr/>
        </p:nvPicPr>
        <p:blipFill rotWithShape="1">
          <a:blip r:embed="rId4">
            <a:alphaModFix/>
          </a:blip>
          <a:srcRect/>
          <a:stretch/>
        </p:blipFill>
        <p:spPr>
          <a:xfrm>
            <a:off x="228600" y="1600200"/>
            <a:ext cx="3810000" cy="3810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8" descr="fth softener comparision chart.psd"/>
          <p:cNvPicPr preferRelativeResize="0"/>
          <p:nvPr/>
        </p:nvPicPr>
        <p:blipFill rotWithShape="1">
          <a:blip r:embed="rId3">
            <a:alphaModFix/>
          </a:blip>
          <a:srcRect t="2523"/>
          <a:stretch/>
        </p:blipFill>
        <p:spPr>
          <a:xfrm>
            <a:off x="76200" y="1600200"/>
            <a:ext cx="8991600" cy="3924300"/>
          </a:xfrm>
          <a:prstGeom prst="rect">
            <a:avLst/>
          </a:prstGeom>
          <a:noFill/>
          <a:ln>
            <a:noFill/>
          </a:ln>
        </p:spPr>
      </p:pic>
      <p:sp>
        <p:nvSpPr>
          <p:cNvPr id="222" name="Google Shape;222;p18"/>
          <p:cNvSpPr txBox="1"/>
          <p:nvPr/>
        </p:nvSpPr>
        <p:spPr>
          <a:xfrm>
            <a:off x="1752600" y="0"/>
            <a:ext cx="893217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Understand the Differences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6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and Benefits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7F7F7F"/>
              </a:buClr>
              <a:buSzPts val="2400"/>
              <a:buFont typeface="Arial"/>
              <a:buNone/>
            </a:pPr>
            <a:r>
              <a:rPr lang="en-US" sz="2400" b="0" i="0" u="none" strike="noStrike" cap="none">
                <a:solidFill>
                  <a:srgbClr val="7F7F7F"/>
                </a:solidFill>
                <a:latin typeface="Arial"/>
                <a:ea typeface="Arial"/>
                <a:cs typeface="Arial"/>
                <a:sym typeface="Arial"/>
              </a:rPr>
              <a:t>Give them what they want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9"/>
          <p:cNvSpPr txBox="1">
            <a:spLocks noGrp="1"/>
          </p:cNvSpPr>
          <p:nvPr>
            <p:ph type="title"/>
          </p:nvPr>
        </p:nvSpPr>
        <p:spPr>
          <a:xfrm>
            <a:off x="2280308" y="381000"/>
            <a:ext cx="6858000" cy="59855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en-US" sz="3600">
                <a:solidFill>
                  <a:schemeClr val="dk1"/>
                </a:solidFill>
              </a:rPr>
              <a:t>Why Flow-Tech Works</a:t>
            </a:r>
            <a:endParaRPr/>
          </a:p>
        </p:txBody>
      </p:sp>
      <p:sp>
        <p:nvSpPr>
          <p:cNvPr id="229" name="Google Shape;229;p19"/>
          <p:cNvSpPr txBox="1">
            <a:spLocks noGrp="1"/>
          </p:cNvSpPr>
          <p:nvPr>
            <p:ph type="body" idx="1"/>
          </p:nvPr>
        </p:nvSpPr>
        <p:spPr>
          <a:xfrm>
            <a:off x="0" y="1447800"/>
            <a:ext cx="9144000" cy="5410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000"/>
              <a:buFont typeface="Arial"/>
              <a:buNone/>
            </a:pPr>
            <a:endParaRPr/>
          </a:p>
          <a:p>
            <a:pPr marL="0" lvl="0" indent="0" algn="l" rtl="0">
              <a:lnSpc>
                <a:spcPct val="120000"/>
              </a:lnSpc>
              <a:spcBef>
                <a:spcPts val="0"/>
              </a:spcBef>
              <a:spcAft>
                <a:spcPts val="0"/>
              </a:spcAft>
              <a:buClr>
                <a:schemeClr val="lt1"/>
              </a:buClr>
              <a:buSzPts val="2000"/>
              <a:buFont typeface="Arial"/>
              <a:buNone/>
            </a:pPr>
            <a:endParaRPr/>
          </a:p>
        </p:txBody>
      </p:sp>
      <p:pic>
        <p:nvPicPr>
          <p:cNvPr id="230" name="Google Shape;230;p19" descr="animatedwaterSMALLwhite"/>
          <p:cNvPicPr preferRelativeResize="0"/>
          <p:nvPr/>
        </p:nvPicPr>
        <p:blipFill rotWithShape="1">
          <a:blip r:embed="rId3">
            <a:alphaModFix/>
          </a:blip>
          <a:srcRect/>
          <a:stretch/>
        </p:blipFill>
        <p:spPr>
          <a:xfrm>
            <a:off x="3276600" y="1981200"/>
            <a:ext cx="5621237" cy="4596082"/>
          </a:xfrm>
          <a:prstGeom prst="rect">
            <a:avLst/>
          </a:prstGeom>
          <a:noFill/>
          <a:ln>
            <a:noFill/>
          </a:ln>
        </p:spPr>
      </p:pic>
      <p:sp>
        <p:nvSpPr>
          <p:cNvPr id="231" name="Google Shape;231;p19"/>
          <p:cNvSpPr txBox="1"/>
          <p:nvPr/>
        </p:nvSpPr>
        <p:spPr>
          <a:xfrm>
            <a:off x="228600" y="2562284"/>
            <a:ext cx="3048000" cy="45243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Mastery of Science: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Physical Water Treatment is a process utilizing a form of energy to alter the behavior of specific, targeted compounds or elements within water in order to accomplish a specific goal without significantly altering the water chemistry.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Effective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Consistent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Testable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Please use Camera – Fill out info</a:t>
            </a:r>
            <a:endParaRPr/>
          </a:p>
        </p:txBody>
      </p:sp>
      <p:pic>
        <p:nvPicPr>
          <p:cNvPr id="85" name="Google Shape;85;p2"/>
          <p:cNvPicPr preferRelativeResize="0">
            <a:picLocks noGrp="1"/>
          </p:cNvPicPr>
          <p:nvPr>
            <p:ph type="body" idx="1"/>
          </p:nvPr>
        </p:nvPicPr>
        <p:blipFill rotWithShape="1">
          <a:blip r:embed="rId3">
            <a:alphaModFix/>
          </a:blip>
          <a:srcRect/>
          <a:stretch/>
        </p:blipFill>
        <p:spPr>
          <a:xfrm>
            <a:off x="2057400" y="2057400"/>
            <a:ext cx="4615656" cy="4267201"/>
          </a:xfrm>
          <a:prstGeom prst="rect">
            <a:avLst/>
          </a:prstGeom>
          <a:noFill/>
          <a:ln>
            <a:noFill/>
          </a:ln>
        </p:spPr>
      </p:pic>
      <p:sp>
        <p:nvSpPr>
          <p:cNvPr id="86" name="Google Shape;86;p2"/>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21"/>
          <p:cNvSpPr txBox="1">
            <a:spLocks noGrp="1"/>
          </p:cNvSpPr>
          <p:nvPr>
            <p:ph type="subTitle" idx="2"/>
          </p:nvPr>
        </p:nvSpPr>
        <p:spPr>
          <a:xfrm>
            <a:off x="1371600" y="304800"/>
            <a:ext cx="7467600" cy="53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3600"/>
              <a:buNone/>
            </a:pPr>
            <a:r>
              <a:rPr lang="en-US" sz="3600" b="1">
                <a:solidFill>
                  <a:srgbClr val="FFFFFF"/>
                </a:solidFill>
              </a:rPr>
              <a:t>How does Flow-Tech Home work</a:t>
            </a:r>
            <a:endParaRPr sz="3600">
              <a:solidFill>
                <a:srgbClr val="FFFFFF"/>
              </a:solidFill>
            </a:endParaRPr>
          </a:p>
        </p:txBody>
      </p:sp>
      <p:sp>
        <p:nvSpPr>
          <p:cNvPr id="245" name="Google Shape;245;p21"/>
          <p:cNvSpPr/>
          <p:nvPr/>
        </p:nvSpPr>
        <p:spPr>
          <a:xfrm>
            <a:off x="1295400" y="1028700"/>
            <a:ext cx="777240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639882E6-91AB-AE43-0B7A-B88A58114204}"/>
              </a:ext>
            </a:extLst>
          </p:cNvPr>
          <p:cNvPicPr>
            <a:picLocks noChangeAspect="1"/>
          </p:cNvPicPr>
          <p:nvPr/>
        </p:nvPicPr>
        <p:blipFill>
          <a:blip r:embed="rId3"/>
          <a:stretch>
            <a:fillRect/>
          </a:stretch>
        </p:blipFill>
        <p:spPr>
          <a:xfrm>
            <a:off x="1231232" y="1460582"/>
            <a:ext cx="7208687" cy="44228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2"/>
          <p:cNvSpPr/>
          <p:nvPr/>
        </p:nvSpPr>
        <p:spPr>
          <a:xfrm>
            <a:off x="97164" y="1143000"/>
            <a:ext cx="4106314" cy="5791200"/>
          </a:xfrm>
          <a:prstGeom prst="roundRect">
            <a:avLst>
              <a:gd name="adj" fmla="val 16667"/>
            </a:avLst>
          </a:prstGeom>
          <a:gradFill>
            <a:gsLst>
              <a:gs pos="0">
                <a:srgbClr val="93C9FF"/>
              </a:gs>
              <a:gs pos="35000">
                <a:srgbClr val="B5D9FF"/>
              </a:gs>
              <a:gs pos="100000">
                <a:srgbClr val="E1EFFF"/>
              </a:gs>
            </a:gsLst>
            <a:lin ang="16200000" scaled="0"/>
          </a:gradFill>
          <a:ln w="9525" cap="flat" cmpd="sng">
            <a:solidFill>
              <a:srgbClr val="007FBB"/>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3" name="Google Shape;253;p22"/>
          <p:cNvSpPr txBox="1">
            <a:spLocks noGrp="1"/>
          </p:cNvSpPr>
          <p:nvPr>
            <p:ph type="title"/>
          </p:nvPr>
        </p:nvSpPr>
        <p:spPr>
          <a:xfrm>
            <a:off x="192505" y="533401"/>
            <a:ext cx="8229600" cy="53339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600"/>
              <a:buFont typeface="Arial"/>
              <a:buNone/>
            </a:pPr>
            <a:br>
              <a:rPr lang="en-US" sz="3600" b="1" dirty="0">
                <a:solidFill>
                  <a:schemeClr val="dk1"/>
                </a:solidFill>
              </a:rPr>
            </a:br>
            <a:r>
              <a:rPr lang="en-US" sz="3600" b="1" dirty="0">
                <a:solidFill>
                  <a:schemeClr val="dk1"/>
                </a:solidFill>
              </a:rPr>
              <a:t>Where does Flow-Tech Home work</a:t>
            </a:r>
            <a:br>
              <a:rPr lang="en-US" sz="3600" b="1" dirty="0">
                <a:solidFill>
                  <a:schemeClr val="dk1"/>
                </a:solidFill>
              </a:rPr>
            </a:br>
            <a:r>
              <a:rPr lang="en-US" b="1" dirty="0">
                <a:solidFill>
                  <a:schemeClr val="dk1"/>
                </a:solidFill>
              </a:rPr>
              <a:t>EVERYWHERE pressurized water runs</a:t>
            </a:r>
            <a:endParaRPr dirty="0"/>
          </a:p>
        </p:txBody>
      </p:sp>
      <p:pic>
        <p:nvPicPr>
          <p:cNvPr id="254" name="Google Shape;254;p22" descr="http://www.flowtechhome.com/../storage/house_TAN1.jpg?__SQUARESPACE_CACHEVERSION=1308628064093"/>
          <p:cNvPicPr preferRelativeResize="0"/>
          <p:nvPr/>
        </p:nvPicPr>
        <p:blipFill rotWithShape="1">
          <a:blip r:embed="rId3">
            <a:alphaModFix/>
            <a:extLst>
              <a:ext uri="{BEBA8EAE-BF5A-486C-A8C5-ECC9F3942E4B}">
                <a14:imgProps xmlns:a14="http://schemas.microsoft.com/office/drawing/2010/main">
                  <a14:imgLayer r:embed="rId4">
                    <a14:imgEffect>
                      <a14:backgroundRemoval t="1695" b="99274" l="3579" r="93439">
                        <a14:foregroundMark x1="3748" y1="22780" x2="43936" y2="7022"/>
                        <a14:foregroundMark x1="3361" y1="22931" x2="3462" y2="22892"/>
                        <a14:foregroundMark x1="3181" y1="23002" x2="3242" y2="22978"/>
                        <a14:foregroundMark x1="43936" y1="7022" x2="81710" y2="21065"/>
                        <a14:foregroundMark x1="81710" y1="21065" x2="88668" y2="29782"/>
                        <a14:foregroundMark x1="88668" y1="29782" x2="85885" y2="63196"/>
                        <a14:foregroundMark x1="85885" y1="63196" x2="88072" y2="78935"/>
                        <a14:foregroundMark x1="88072" y1="78935" x2="82306" y2="91283"/>
                        <a14:foregroundMark x1="82306" y1="91283" x2="10934" y2="88378"/>
                        <a14:foregroundMark x1="10934" y1="88378" x2="6163" y2="23487"/>
                        <a14:foregroundMark x1="6163" y1="23487" x2="6561" y2="22276"/>
                        <a14:foregroundMark x1="2982" y1="81356" x2="22465" y2="97579"/>
                        <a14:foregroundMark x1="22465" y1="97579" x2="50298" y2="95642"/>
                        <a14:foregroundMark x1="50298" y1="95642" x2="75547" y2="95884"/>
                        <a14:foregroundMark x1="75547" y1="95884" x2="87873" y2="94915"/>
                        <a14:foregroundMark x1="87873" y1="94915" x2="91054" y2="81356"/>
                        <a14:foregroundMark x1="91054" y1="81356" x2="90855" y2="31719"/>
                        <a14:foregroundMark x1="90855" y1="31719" x2="84095" y2="21065"/>
                        <a14:foregroundMark x1="84095" y1="21065" x2="77137" y2="16707"/>
                        <a14:foregroundMark x1="3547" y1="23519" x2="12525" y2="23729"/>
                        <a14:foregroundMark x1="3224" y1="23512" x2="3284" y2="23513"/>
                        <a14:foregroundMark x1="2187" y1="23487" x2="3208" y2="23511"/>
                        <a14:foregroundMark x1="12525" y1="23729" x2="38767" y2="16465"/>
                        <a14:foregroundMark x1="38767" y1="16465" x2="42744" y2="4843"/>
                        <a14:foregroundMark x1="42744" y1="4843" x2="52883" y2="2421"/>
                        <a14:foregroundMark x1="52883" y1="2421" x2="59443" y2="6295"/>
                        <a14:foregroundMark x1="80119" y1="16465" x2="90060" y2="19613"/>
                        <a14:foregroundMark x1="90060" y1="19613" x2="93042" y2="34140"/>
                        <a14:foregroundMark x1="93042" y1="34140" x2="93439" y2="99031"/>
                        <a14:foregroundMark x1="93439" y1="99031" x2="12525" y2="95157"/>
                        <a14:foregroundMark x1="12525" y1="95157" x2="3579" y2="88136"/>
                        <a14:foregroundMark x1="3579" y1="88136" x2="4374" y2="82082"/>
                        <a14:foregroundMark x1="3579" y1="90557" x2="24254" y2="99758"/>
                        <a14:foregroundMark x1="24254" y1="99758" x2="65805" y2="99758"/>
                        <a14:foregroundMark x1="65805" y1="99758" x2="89662" y2="99274"/>
                        <a14:foregroundMark x1="89662" y1="99274" x2="91252" y2="91525"/>
                        <a14:foregroundMark x1="93439" y1="24213" x2="90457" y2="20823"/>
                        <a14:backgroundMark x1="14712" y1="8232" x2="14712" y2="8232"/>
                        <a14:backgroundMark x1="14712" y1="8232" x2="14712" y2="8232"/>
                        <a14:backgroundMark x1="14712" y1="8232" x2="14712" y2="8232"/>
                        <a14:backgroundMark x1="1988" y1="4358" x2="8549" y2="13075"/>
                        <a14:backgroundMark x1="8549" y1="13075" x2="26839" y2="1937"/>
                        <a14:backgroundMark x1="26839" y1="1937" x2="26441" y2="1695"/>
                        <a14:backgroundMark x1="1988" y1="24455" x2="1988" y2="24455"/>
                        <a14:backgroundMark x1="2386" y1="24455" x2="1193" y2="25424"/>
                        <a14:backgroundMark x1="2584" y1="26877" x2="3777" y2="21792"/>
                        <a14:backgroundMark x1="2187" y1="27845" x2="1988" y2="22276"/>
                        <a14:backgroundMark x1="2187" y1="27361" x2="2386" y2="21792"/>
                        <a14:backgroundMark x1="2386" y1="97094" x2="1988" y2="80387"/>
                      </a14:backgroundRemoval>
                    </a14:imgEffect>
                  </a14:imgLayer>
                </a14:imgProps>
              </a:ext>
            </a:extLst>
          </a:blip>
          <a:srcRect/>
          <a:stretch/>
        </p:blipFill>
        <p:spPr>
          <a:xfrm>
            <a:off x="4223080" y="1704472"/>
            <a:ext cx="4975087" cy="4048125"/>
          </a:xfrm>
          <a:prstGeom prst="rect">
            <a:avLst/>
          </a:prstGeom>
          <a:noFill/>
          <a:ln>
            <a:noFill/>
          </a:ln>
        </p:spPr>
      </p:pic>
      <p:pic>
        <p:nvPicPr>
          <p:cNvPr id="255" name="Google Shape;255;p22" descr="Flow-Tech scale and savings"/>
          <p:cNvPicPr preferRelativeResize="0"/>
          <p:nvPr/>
        </p:nvPicPr>
        <p:blipFill rotWithShape="1">
          <a:blip r:embed="rId5">
            <a:alphaModFix/>
          </a:blip>
          <a:srcRect/>
          <a:stretch/>
        </p:blipFill>
        <p:spPr>
          <a:xfrm>
            <a:off x="304801" y="1501140"/>
            <a:ext cx="3789918" cy="5356860"/>
          </a:xfrm>
          <a:prstGeom prst="rect">
            <a:avLst/>
          </a:prstGeom>
          <a:noFill/>
          <a:ln>
            <a:noFill/>
          </a:ln>
        </p:spPr>
      </p:pic>
      <p:pic>
        <p:nvPicPr>
          <p:cNvPr id="256" name="Google Shape;256;p22" descr="plumberschoicewithtag.png"/>
          <p:cNvPicPr preferRelativeResize="0"/>
          <p:nvPr/>
        </p:nvPicPr>
        <p:blipFill rotWithShape="1">
          <a:blip r:embed="rId6">
            <a:alphaModFix/>
          </a:blip>
          <a:srcRect/>
          <a:stretch/>
        </p:blipFill>
        <p:spPr>
          <a:xfrm>
            <a:off x="7467600" y="5791200"/>
            <a:ext cx="1600200" cy="11788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3"/>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Water Heater Efficiency </a:t>
            </a:r>
            <a:endParaRPr/>
          </a:p>
        </p:txBody>
      </p:sp>
      <p:sp>
        <p:nvSpPr>
          <p:cNvPr id="262" name="Google Shape;262;p23"/>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r>
              <a:rPr lang="en-US"/>
              <a:t>½ Inch Of Mineral Buildup = 70% Efficiency Loss</a:t>
            </a:r>
            <a:endParaRPr/>
          </a:p>
        </p:txBody>
      </p:sp>
      <p:pic>
        <p:nvPicPr>
          <p:cNvPr id="263" name="Google Shape;263;p23"/>
          <p:cNvPicPr preferRelativeResize="0"/>
          <p:nvPr/>
        </p:nvPicPr>
        <p:blipFill rotWithShape="1">
          <a:blip r:embed="rId3">
            <a:alphaModFix/>
          </a:blip>
          <a:srcRect/>
          <a:stretch/>
        </p:blipFill>
        <p:spPr>
          <a:xfrm>
            <a:off x="0" y="1600200"/>
            <a:ext cx="9144000" cy="510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aphicFrame>
        <p:nvGraphicFramePr>
          <p:cNvPr id="268" name="Google Shape;268;p24"/>
          <p:cNvGraphicFramePr/>
          <p:nvPr/>
        </p:nvGraphicFramePr>
        <p:xfrm>
          <a:off x="76200" y="57150"/>
          <a:ext cx="5299075" cy="6858000"/>
        </p:xfrm>
        <a:graphic>
          <a:graphicData uri="http://schemas.openxmlformats.org/presentationml/2006/ole">
            <mc:AlternateContent xmlns:mc="http://schemas.openxmlformats.org/markup-compatibility/2006">
              <mc:Choice xmlns:v="urn:schemas-microsoft-com:vml" Requires="v">
                <p:oleObj r:id="rId3" imgW="5299075" imgH="6858000" progId="AcroExch.Document.7">
                  <p:embed/>
                </p:oleObj>
              </mc:Choice>
              <mc:Fallback>
                <p:oleObj r:id="rId3" imgW="5299075" imgH="6858000" progId="AcroExch.Document.7">
                  <p:embed/>
                  <p:pic>
                    <p:nvPicPr>
                      <p:cNvPr id="268" name="Google Shape;268;p24"/>
                      <p:cNvPicPr preferRelativeResize="0"/>
                      <p:nvPr/>
                    </p:nvPicPr>
                    <p:blipFill rotWithShape="1">
                      <a:blip r:embed="rId4">
                        <a:alphaModFix/>
                      </a:blip>
                      <a:srcRect l="5514" t="13918" r="5403" b="998"/>
                      <a:stretch/>
                    </p:blipFill>
                    <p:spPr>
                      <a:xfrm>
                        <a:off x="76200" y="57150"/>
                        <a:ext cx="5299075" cy="6858000"/>
                      </a:xfrm>
                      <a:prstGeom prst="rect">
                        <a:avLst/>
                      </a:prstGeom>
                      <a:noFill/>
                      <a:ln>
                        <a:noFill/>
                      </a:ln>
                    </p:spPr>
                  </p:pic>
                </p:oleObj>
              </mc:Fallback>
            </mc:AlternateContent>
          </a:graphicData>
        </a:graphic>
      </p:graphicFrame>
      <p:sp>
        <p:nvSpPr>
          <p:cNvPr id="269" name="Google Shape;269;p24"/>
          <p:cNvSpPr txBox="1"/>
          <p:nvPr/>
        </p:nvSpPr>
        <p:spPr>
          <a:xfrm>
            <a:off x="1600200" y="1600200"/>
            <a:ext cx="304800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70" name="Google Shape;270;p24" descr="http://www.flowtechhome.com/storage/corroded3.jpg?__SQUARESPACE_CACHEVERSION=1308876165496"/>
          <p:cNvPicPr preferRelativeResize="0"/>
          <p:nvPr/>
        </p:nvPicPr>
        <p:blipFill rotWithShape="1">
          <a:blip r:embed="rId5">
            <a:alphaModFix/>
          </a:blip>
          <a:srcRect/>
          <a:stretch/>
        </p:blipFill>
        <p:spPr>
          <a:xfrm>
            <a:off x="5715000" y="609600"/>
            <a:ext cx="3200400" cy="2286000"/>
          </a:xfrm>
          <a:prstGeom prst="rect">
            <a:avLst/>
          </a:prstGeom>
          <a:noFill/>
          <a:ln>
            <a:noFill/>
          </a:ln>
        </p:spPr>
      </p:pic>
      <p:pic>
        <p:nvPicPr>
          <p:cNvPr id="271" name="Google Shape;271;p24" descr="http://www.flowtechhome.com/storage/corroded3.jpg?__SQUARESPACE_CACHEVERSION=1308876165496"/>
          <p:cNvPicPr preferRelativeResize="0"/>
          <p:nvPr/>
        </p:nvPicPr>
        <p:blipFill rotWithShape="1">
          <a:blip r:embed="rId6">
            <a:alphaModFix/>
          </a:blip>
          <a:srcRect/>
          <a:stretch/>
        </p:blipFill>
        <p:spPr>
          <a:xfrm>
            <a:off x="5715000" y="2971800"/>
            <a:ext cx="3276600" cy="243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5"/>
          <p:cNvSpPr/>
          <p:nvPr/>
        </p:nvSpPr>
        <p:spPr>
          <a:xfrm>
            <a:off x="0" y="0"/>
            <a:ext cx="9144000" cy="541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7" name="Google Shape;277;p25"/>
          <p:cNvPicPr preferRelativeResize="0"/>
          <p:nvPr/>
        </p:nvPicPr>
        <p:blipFill rotWithShape="1">
          <a:blip r:embed="rId3">
            <a:alphaModFix/>
          </a:blip>
          <a:srcRect t="12221" b="9999"/>
          <a:stretch/>
        </p:blipFill>
        <p:spPr>
          <a:xfrm>
            <a:off x="1447800" y="264174"/>
            <a:ext cx="7010400" cy="65611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6"/>
          <p:cNvPicPr preferRelativeResize="0"/>
          <p:nvPr/>
        </p:nvPicPr>
        <p:blipFill rotWithShape="1">
          <a:blip r:embed="rId3">
            <a:alphaModFix/>
          </a:blip>
          <a:srcRect/>
          <a:stretch/>
        </p:blipFill>
        <p:spPr>
          <a:xfrm>
            <a:off x="2133600" y="1752600"/>
            <a:ext cx="4724400" cy="4008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1981200" y="457200"/>
            <a:ext cx="6705600" cy="533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lt1"/>
              </a:buClr>
              <a:buSzPct val="100000"/>
              <a:buFont typeface="Arial"/>
              <a:buNone/>
            </a:pPr>
            <a:r>
              <a:rPr lang="en-US"/>
              <a:t>Need Help / Want More</a:t>
            </a:r>
            <a:endParaRPr/>
          </a:p>
        </p:txBody>
      </p:sp>
      <p:sp>
        <p:nvSpPr>
          <p:cNvPr id="294" name="Google Shape;294;p28"/>
          <p:cNvSpPr txBox="1">
            <a:spLocks noGrp="1"/>
          </p:cNvSpPr>
          <p:nvPr>
            <p:ph type="body" idx="1"/>
          </p:nvPr>
        </p:nvSpPr>
        <p:spPr>
          <a:xfrm>
            <a:off x="2057400" y="1828800"/>
            <a:ext cx="6629400" cy="395049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2"/>
              </a:buClr>
              <a:buSzPts val="2000"/>
              <a:buChar char="•"/>
            </a:pPr>
            <a:r>
              <a:rPr lang="en-US" u="sng">
                <a:solidFill>
                  <a:schemeClr val="hlink"/>
                </a:solidFill>
                <a:hlinkClick r:id="rId3"/>
              </a:rPr>
              <a:t>David Johnson – Trainer Support</a:t>
            </a:r>
            <a:endParaRPr/>
          </a:p>
          <a:p>
            <a:pPr marL="342900" lvl="0" indent="-342900" algn="l" rtl="0">
              <a:lnSpc>
                <a:spcPct val="100000"/>
              </a:lnSpc>
              <a:spcBef>
                <a:spcPts val="400"/>
              </a:spcBef>
              <a:spcAft>
                <a:spcPts val="0"/>
              </a:spcAft>
              <a:buClr>
                <a:schemeClr val="dk2"/>
              </a:buClr>
              <a:buSzPts val="2000"/>
              <a:buChar char="•"/>
            </a:pPr>
            <a:r>
              <a:rPr lang="en-US" u="sng">
                <a:solidFill>
                  <a:schemeClr val="hlink"/>
                </a:solidFill>
                <a:hlinkClick r:id="rId4"/>
              </a:rPr>
              <a:t>www.plumberschoicewater.com/dealers</a:t>
            </a:r>
            <a:endParaRPr/>
          </a:p>
          <a:p>
            <a:pPr marL="342900" lvl="0" indent="-342900" algn="l" rtl="0">
              <a:lnSpc>
                <a:spcPct val="100000"/>
              </a:lnSpc>
              <a:spcBef>
                <a:spcPts val="400"/>
              </a:spcBef>
              <a:spcAft>
                <a:spcPts val="0"/>
              </a:spcAft>
              <a:buClr>
                <a:schemeClr val="dk2"/>
              </a:buClr>
              <a:buSzPts val="2000"/>
              <a:buChar char="•"/>
            </a:pPr>
            <a:r>
              <a:rPr lang="en-US"/>
              <a:t>Facebook – Flow-tech home techs</a:t>
            </a:r>
            <a:endParaRPr/>
          </a:p>
          <a:p>
            <a:pPr marL="342900" lvl="0" indent="-342900" algn="l" rtl="0">
              <a:lnSpc>
                <a:spcPct val="100000"/>
              </a:lnSpc>
              <a:spcBef>
                <a:spcPts val="400"/>
              </a:spcBef>
              <a:spcAft>
                <a:spcPts val="0"/>
              </a:spcAft>
              <a:buClr>
                <a:schemeClr val="dk2"/>
              </a:buClr>
              <a:buSzPts val="2000"/>
              <a:buChar char="•"/>
            </a:pPr>
            <a:r>
              <a:rPr lang="en-US"/>
              <a:t>Water School – WaterSchool.online</a:t>
            </a:r>
            <a:endParaRPr/>
          </a:p>
          <a:p>
            <a:pPr marL="342900" lvl="0" indent="-215900" algn="l" rtl="0">
              <a:lnSpc>
                <a:spcPct val="100000"/>
              </a:lnSpc>
              <a:spcBef>
                <a:spcPts val="400"/>
              </a:spcBef>
              <a:spcAft>
                <a:spcPts val="0"/>
              </a:spcAft>
              <a:buClr>
                <a:schemeClr val="dk2"/>
              </a:buClr>
              <a:buSzPts val="2000"/>
              <a:buNone/>
            </a:pPr>
            <a:endParaRPr/>
          </a:p>
          <a:p>
            <a:pPr marL="0" lvl="0" indent="0" algn="l" rtl="0">
              <a:lnSpc>
                <a:spcPct val="100000"/>
              </a:lnSpc>
              <a:spcBef>
                <a:spcPts val="400"/>
              </a:spcBef>
              <a:spcAft>
                <a:spcPts val="0"/>
              </a:spcAft>
              <a:buClr>
                <a:schemeClr val="dk2"/>
              </a:buClr>
              <a:buSzPts val="2000"/>
              <a:buNone/>
            </a:pPr>
            <a:r>
              <a:rPr lang="en-US"/>
              <a:t>     We can do on site training or webinars</a:t>
            </a:r>
            <a:endParaRPr/>
          </a:p>
          <a:p>
            <a:pPr marL="0" lvl="0" indent="0" algn="l" rtl="0">
              <a:lnSpc>
                <a:spcPct val="100000"/>
              </a:lnSpc>
              <a:spcBef>
                <a:spcPts val="400"/>
              </a:spcBef>
              <a:spcAft>
                <a:spcPts val="0"/>
              </a:spcAft>
              <a:buClr>
                <a:schemeClr val="dk2"/>
              </a:buClr>
              <a:buSzPts val="2000"/>
              <a:buNone/>
            </a:pPr>
            <a:r>
              <a:rPr lang="en-US"/>
              <a:t>     Call anytime for sales or technical support</a:t>
            </a:r>
            <a:endParaRPr/>
          </a:p>
          <a:p>
            <a:pPr marL="342900" lvl="0" indent="-342900" algn="l" rtl="0">
              <a:lnSpc>
                <a:spcPct val="100000"/>
              </a:lnSpc>
              <a:spcBef>
                <a:spcPts val="400"/>
              </a:spcBef>
              <a:spcAft>
                <a:spcPts val="0"/>
              </a:spcAft>
              <a:buClr>
                <a:schemeClr val="dk2"/>
              </a:buClr>
              <a:buSzPts val="2000"/>
              <a:buChar char="•"/>
            </a:pPr>
            <a:r>
              <a:rPr lang="en-US"/>
              <a:t>Cell # 847-691-5267</a:t>
            </a:r>
            <a:endParaRPr/>
          </a:p>
          <a:p>
            <a:pPr marL="342900" lvl="0" indent="-342900" algn="l" rtl="0">
              <a:lnSpc>
                <a:spcPct val="100000"/>
              </a:lnSpc>
              <a:spcBef>
                <a:spcPts val="400"/>
              </a:spcBef>
              <a:spcAft>
                <a:spcPts val="0"/>
              </a:spcAft>
              <a:buClr>
                <a:schemeClr val="dk2"/>
              </a:buClr>
              <a:buSzPts val="2000"/>
              <a:buChar char="•"/>
            </a:pPr>
            <a:r>
              <a:rPr lang="en-US"/>
              <a:t>Office # 615-866-6100</a:t>
            </a:r>
            <a:endParaRPr/>
          </a:p>
          <a:p>
            <a:pPr marL="342900" lvl="0" indent="-342900" algn="l" rtl="0">
              <a:lnSpc>
                <a:spcPct val="100000"/>
              </a:lnSpc>
              <a:spcBef>
                <a:spcPts val="400"/>
              </a:spcBef>
              <a:spcAft>
                <a:spcPts val="0"/>
              </a:spcAft>
              <a:buClr>
                <a:schemeClr val="dk2"/>
              </a:buClr>
              <a:buSzPts val="2000"/>
              <a:buChar char="•"/>
            </a:pPr>
            <a:r>
              <a:rPr lang="en-US"/>
              <a:t>Or message me on FaceBook</a:t>
            </a:r>
            <a:endParaRPr/>
          </a:p>
          <a:p>
            <a:pPr marL="0" lvl="0" indent="0" algn="l" rtl="0">
              <a:lnSpc>
                <a:spcPct val="100000"/>
              </a:lnSpc>
              <a:spcBef>
                <a:spcPts val="400"/>
              </a:spcBef>
              <a:spcAft>
                <a:spcPts val="0"/>
              </a:spcAft>
              <a:buClr>
                <a:schemeClr val="dk2"/>
              </a:buClr>
              <a:buSzPts val="20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3"/>
          <p:cNvPicPr preferRelativeResize="0"/>
          <p:nvPr/>
        </p:nvPicPr>
        <p:blipFill rotWithShape="1">
          <a:blip r:embed="rId3">
            <a:alphaModFix/>
          </a:blip>
          <a:srcRect t="13707"/>
          <a:stretch/>
        </p:blipFill>
        <p:spPr>
          <a:xfrm>
            <a:off x="0" y="1537677"/>
            <a:ext cx="4419600" cy="2958123"/>
          </a:xfrm>
          <a:prstGeom prst="rect">
            <a:avLst/>
          </a:prstGeom>
          <a:noFill/>
          <a:ln>
            <a:noFill/>
          </a:ln>
        </p:spPr>
      </p:pic>
      <p:sp>
        <p:nvSpPr>
          <p:cNvPr id="92" name="Google Shape;92;p3"/>
          <p:cNvSpPr txBox="1">
            <a:spLocks noGrp="1"/>
          </p:cNvSpPr>
          <p:nvPr>
            <p:ph type="title"/>
          </p:nvPr>
        </p:nvSpPr>
        <p:spPr>
          <a:xfrm>
            <a:off x="1981200" y="381000"/>
            <a:ext cx="6705600" cy="609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3200"/>
              <a:buFont typeface="Arial"/>
              <a:buNone/>
            </a:pPr>
            <a:r>
              <a:rPr lang="en-US"/>
              <a:t>Who needs water treatment</a:t>
            </a:r>
            <a:endParaRPr/>
          </a:p>
        </p:txBody>
      </p:sp>
      <p:sp>
        <p:nvSpPr>
          <p:cNvPr id="93" name="Google Shape;93;p3"/>
          <p:cNvSpPr txBox="1">
            <a:spLocks noGrp="1"/>
          </p:cNvSpPr>
          <p:nvPr>
            <p:ph type="subTitle" idx="2"/>
          </p:nvPr>
        </p:nvSpPr>
        <p:spPr>
          <a:xfrm>
            <a:off x="1981200" y="914400"/>
            <a:ext cx="6705600" cy="38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1800"/>
              <a:buNone/>
            </a:pPr>
            <a:endParaRPr/>
          </a:p>
        </p:txBody>
      </p:sp>
      <p:pic>
        <p:nvPicPr>
          <p:cNvPr id="94" name="Google Shape;94;p3"/>
          <p:cNvPicPr preferRelativeResize="0"/>
          <p:nvPr/>
        </p:nvPicPr>
        <p:blipFill rotWithShape="1">
          <a:blip r:embed="rId4">
            <a:alphaModFix/>
          </a:blip>
          <a:srcRect/>
          <a:stretch/>
        </p:blipFill>
        <p:spPr>
          <a:xfrm>
            <a:off x="4257994" y="1524000"/>
            <a:ext cx="4873306" cy="2743200"/>
          </a:xfrm>
          <a:prstGeom prst="rect">
            <a:avLst/>
          </a:prstGeom>
          <a:noFill/>
          <a:ln>
            <a:noFill/>
          </a:ln>
        </p:spPr>
      </p:pic>
      <p:pic>
        <p:nvPicPr>
          <p:cNvPr id="95" name="Google Shape;95;p3"/>
          <p:cNvPicPr preferRelativeResize="0"/>
          <p:nvPr/>
        </p:nvPicPr>
        <p:blipFill rotWithShape="1">
          <a:blip r:embed="rId5">
            <a:alphaModFix/>
          </a:blip>
          <a:srcRect/>
          <a:stretch/>
        </p:blipFill>
        <p:spPr>
          <a:xfrm>
            <a:off x="0" y="4038600"/>
            <a:ext cx="9144000" cy="304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4"/>
          <p:cNvPicPr preferRelativeResize="0">
            <a:picLocks noGrp="1"/>
          </p:cNvPicPr>
          <p:nvPr>
            <p:ph type="body" idx="1"/>
          </p:nvPr>
        </p:nvPicPr>
        <p:blipFill rotWithShape="1">
          <a:blip r:embed="rId3">
            <a:alphaModFix/>
          </a:blip>
          <a:srcRect t="1114" b="1111"/>
          <a:stretch/>
        </p:blipFill>
        <p:spPr>
          <a:xfrm>
            <a:off x="152400" y="1524000"/>
            <a:ext cx="7543800" cy="4114800"/>
          </a:xfrm>
          <a:prstGeom prst="rect">
            <a:avLst/>
          </a:prstGeom>
          <a:noFill/>
          <a:ln>
            <a:noFill/>
          </a:ln>
        </p:spPr>
      </p:pic>
      <p:sp>
        <p:nvSpPr>
          <p:cNvPr id="101" name="Google Shape;101;p4"/>
          <p:cNvSpPr txBox="1">
            <a:spLocks noGrp="1"/>
          </p:cNvSpPr>
          <p:nvPr>
            <p:ph type="title"/>
          </p:nvPr>
        </p:nvSpPr>
        <p:spPr>
          <a:xfrm>
            <a:off x="38100" y="76200"/>
            <a:ext cx="6705600" cy="609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3200"/>
              <a:buFont typeface="Arial"/>
              <a:buNone/>
            </a:pPr>
            <a:r>
              <a:rPr lang="en-US"/>
              <a:t>Today’s Focus - Municipal Water</a:t>
            </a:r>
            <a:endParaRPr/>
          </a:p>
        </p:txBody>
      </p:sp>
      <p:sp>
        <p:nvSpPr>
          <p:cNvPr id="102" name="Google Shape;102;p4"/>
          <p:cNvSpPr txBox="1"/>
          <p:nvPr/>
        </p:nvSpPr>
        <p:spPr>
          <a:xfrm>
            <a:off x="7391400" y="2743200"/>
            <a:ext cx="1752600" cy="32316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baseline="30000">
                <a:solidFill>
                  <a:schemeClr val="dk1"/>
                </a:solidFill>
                <a:latin typeface="Arial"/>
                <a:ea typeface="Arial"/>
                <a:cs typeface="Arial"/>
                <a:sym typeface="Arial"/>
              </a:rPr>
              <a:t>Dr. Oz</a:t>
            </a:r>
            <a:r>
              <a:rPr lang="en-US" sz="1800" b="0" i="1" u="none" strike="noStrike" cap="none" baseline="30000">
                <a:solidFill>
                  <a:schemeClr val="dk1"/>
                </a:solidFill>
                <a:latin typeface="Arial"/>
                <a:ea typeface="Arial"/>
                <a:cs typeface="Arial"/>
                <a:sym typeface="Arial"/>
              </a:rPr>
              <a:t> advised viewers, “You should also shower and especially bathe with toxin free H20. Chlorine, which isn’t just found in swimming pools but also in our tap water - dries out the hair (as well as the skin).  The problem isn’t the straight chlorine but what it turns into - stronger toxins called trihalomethanes. These can irritate your skin and eyes but may also cause other health problems in higher concentrations.”  </a:t>
            </a:r>
            <a:endParaRPr sz="1400" b="0" i="0" u="none" strike="noStrike" cap="none">
              <a:solidFill>
                <a:srgbClr val="000000"/>
              </a:solidFill>
              <a:latin typeface="Arial"/>
              <a:ea typeface="Arial"/>
              <a:cs typeface="Arial"/>
              <a:sym typeface="Arial"/>
            </a:endParaRPr>
          </a:p>
        </p:txBody>
      </p:sp>
      <p:pic>
        <p:nvPicPr>
          <p:cNvPr id="103" name="Google Shape;103;p4"/>
          <p:cNvPicPr preferRelativeResize="0"/>
          <p:nvPr/>
        </p:nvPicPr>
        <p:blipFill rotWithShape="1">
          <a:blip r:embed="rId4">
            <a:alphaModFix/>
          </a:blip>
          <a:srcRect/>
          <a:stretch/>
        </p:blipFill>
        <p:spPr>
          <a:xfrm>
            <a:off x="7332400" y="268224"/>
            <a:ext cx="1735400" cy="2246376"/>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156"/>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Chlorine / Chloramine </a:t>
            </a:r>
            <a:endParaRPr/>
          </a:p>
        </p:txBody>
      </p:sp>
      <p:sp>
        <p:nvSpPr>
          <p:cNvPr id="109" name="Google Shape;109;p5"/>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endParaRPr/>
          </a:p>
        </p:txBody>
      </p:sp>
      <p:pic>
        <p:nvPicPr>
          <p:cNvPr id="110" name="Google Shape;110;p5"/>
          <p:cNvPicPr preferRelativeResize="0"/>
          <p:nvPr/>
        </p:nvPicPr>
        <p:blipFill rotWithShape="1">
          <a:blip r:embed="rId3">
            <a:alphaModFix/>
          </a:blip>
          <a:srcRect/>
          <a:stretch/>
        </p:blipFill>
        <p:spPr>
          <a:xfrm>
            <a:off x="-74308" y="1371600"/>
            <a:ext cx="9218307" cy="586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3EC2FF"/>
              </a:buClr>
              <a:buSzPct val="100000"/>
              <a:buFont typeface="Arial"/>
              <a:buNone/>
            </a:pPr>
            <a:r>
              <a:rPr lang="en-US">
                <a:solidFill>
                  <a:srgbClr val="3EC2FF"/>
                </a:solidFill>
              </a:rPr>
              <a:t>Where is the need for filtration evident?</a:t>
            </a:r>
            <a:endParaRPr/>
          </a:p>
        </p:txBody>
      </p:sp>
      <p:sp>
        <p:nvSpPr>
          <p:cNvPr id="116" name="Google Shape;116;p6"/>
          <p:cNvSpPr txBox="1">
            <a:spLocks noGrp="1"/>
          </p:cNvSpPr>
          <p:nvPr>
            <p:ph type="body" idx="1"/>
          </p:nvPr>
        </p:nvSpPr>
        <p:spPr>
          <a:xfrm>
            <a:off x="1905000" y="2057400"/>
            <a:ext cx="4191000" cy="321150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accent2"/>
              </a:buClr>
              <a:buSzPts val="1600"/>
              <a:buNone/>
            </a:pPr>
            <a:r>
              <a:rPr lang="en-US" sz="1600" b="1">
                <a:solidFill>
                  <a:schemeClr val="accent2"/>
                </a:solidFill>
              </a:rPr>
              <a:t>Plumbing Signs</a:t>
            </a:r>
            <a:endParaRPr/>
          </a:p>
          <a:p>
            <a:pPr marL="0" lvl="0" indent="0" algn="l" rtl="0">
              <a:lnSpc>
                <a:spcPct val="120000"/>
              </a:lnSpc>
              <a:spcBef>
                <a:spcPts val="400"/>
              </a:spcBef>
              <a:spcAft>
                <a:spcPts val="0"/>
              </a:spcAft>
              <a:buClr>
                <a:schemeClr val="lt1"/>
              </a:buClr>
              <a:buSzPts val="1400"/>
              <a:buNone/>
            </a:pPr>
            <a:r>
              <a:rPr lang="en-US" sz="1400"/>
              <a:t>Leaks</a:t>
            </a:r>
            <a:endParaRPr/>
          </a:p>
          <a:p>
            <a:pPr marL="0" lvl="0" indent="0" algn="l" rtl="0">
              <a:lnSpc>
                <a:spcPct val="120000"/>
              </a:lnSpc>
              <a:spcBef>
                <a:spcPts val="400"/>
              </a:spcBef>
              <a:spcAft>
                <a:spcPts val="0"/>
              </a:spcAft>
              <a:buClr>
                <a:schemeClr val="lt1"/>
              </a:buClr>
              <a:buSzPts val="1400"/>
              <a:buNone/>
            </a:pPr>
            <a:r>
              <a:rPr lang="en-US" sz="1400"/>
              <a:t>Dried seals, flappers, etc</a:t>
            </a:r>
            <a:endParaRPr sz="1400"/>
          </a:p>
          <a:p>
            <a:pPr marL="0" lvl="0" indent="0" algn="l" rtl="0">
              <a:lnSpc>
                <a:spcPct val="120000"/>
              </a:lnSpc>
              <a:spcBef>
                <a:spcPts val="400"/>
              </a:spcBef>
              <a:spcAft>
                <a:spcPts val="0"/>
              </a:spcAft>
              <a:buClr>
                <a:schemeClr val="lt1"/>
              </a:buClr>
              <a:buSzPts val="1400"/>
              <a:buNone/>
            </a:pPr>
            <a:endParaRPr sz="1400"/>
          </a:p>
          <a:p>
            <a:pPr marL="0" lvl="0" indent="0" algn="l" rtl="0">
              <a:lnSpc>
                <a:spcPct val="120000"/>
              </a:lnSpc>
              <a:spcBef>
                <a:spcPts val="0"/>
              </a:spcBef>
              <a:spcAft>
                <a:spcPts val="0"/>
              </a:spcAft>
              <a:buClr>
                <a:schemeClr val="accent2"/>
              </a:buClr>
              <a:buSzPts val="1600"/>
              <a:buNone/>
            </a:pPr>
            <a:r>
              <a:rPr lang="en-US" sz="1600" b="1">
                <a:solidFill>
                  <a:schemeClr val="accent2"/>
                </a:solidFill>
              </a:rPr>
              <a:t>Lifestyle Clues</a:t>
            </a:r>
            <a:endParaRPr/>
          </a:p>
          <a:p>
            <a:pPr marL="0" lvl="0" indent="0" algn="l" rtl="0">
              <a:lnSpc>
                <a:spcPct val="120000"/>
              </a:lnSpc>
              <a:spcBef>
                <a:spcPts val="400"/>
              </a:spcBef>
              <a:spcAft>
                <a:spcPts val="0"/>
              </a:spcAft>
              <a:buClr>
                <a:schemeClr val="lt1"/>
              </a:buClr>
              <a:buSzPts val="1400"/>
              <a:buNone/>
            </a:pPr>
            <a:r>
              <a:rPr lang="en-US" sz="1400"/>
              <a:t>Bottled Water</a:t>
            </a:r>
            <a:endParaRPr/>
          </a:p>
          <a:p>
            <a:pPr marL="0" lvl="0" indent="0" algn="l" rtl="0">
              <a:lnSpc>
                <a:spcPct val="120000"/>
              </a:lnSpc>
              <a:spcBef>
                <a:spcPts val="400"/>
              </a:spcBef>
              <a:spcAft>
                <a:spcPts val="0"/>
              </a:spcAft>
              <a:buClr>
                <a:schemeClr val="lt1"/>
              </a:buClr>
              <a:buSzPts val="1400"/>
              <a:buNone/>
            </a:pPr>
            <a:r>
              <a:rPr lang="en-US" sz="1400"/>
              <a:t>Health Conscious</a:t>
            </a:r>
            <a:endParaRPr/>
          </a:p>
          <a:p>
            <a:pPr marL="0" lvl="0" indent="0" algn="l" rtl="0">
              <a:lnSpc>
                <a:spcPct val="120000"/>
              </a:lnSpc>
              <a:spcBef>
                <a:spcPts val="400"/>
              </a:spcBef>
              <a:spcAft>
                <a:spcPts val="0"/>
              </a:spcAft>
              <a:buClr>
                <a:schemeClr val="lt1"/>
              </a:buClr>
              <a:buSzPts val="1400"/>
              <a:buNone/>
            </a:pPr>
            <a:r>
              <a:rPr lang="en-US" sz="1400"/>
              <a:t>Kids</a:t>
            </a:r>
            <a:endParaRPr/>
          </a:p>
          <a:p>
            <a:pPr marL="0" lvl="0" indent="0" algn="l" rtl="0">
              <a:lnSpc>
                <a:spcPct val="120000"/>
              </a:lnSpc>
              <a:spcBef>
                <a:spcPts val="400"/>
              </a:spcBef>
              <a:spcAft>
                <a:spcPts val="0"/>
              </a:spcAft>
              <a:buClr>
                <a:schemeClr val="lt1"/>
              </a:buClr>
              <a:buSzPts val="1400"/>
              <a:buNone/>
            </a:pPr>
            <a:r>
              <a:rPr lang="en-US" sz="1400"/>
              <a:t>Recycle bins</a:t>
            </a:r>
            <a:endParaRPr/>
          </a:p>
        </p:txBody>
      </p:sp>
      <p:sp>
        <p:nvSpPr>
          <p:cNvPr id="117" name="Google Shape;117;p6"/>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r>
              <a:rPr lang="en-US"/>
              <a:t>Observing your customer and their home</a:t>
            </a:r>
            <a:endParaRPr/>
          </a:p>
        </p:txBody>
      </p:sp>
      <p:pic>
        <p:nvPicPr>
          <p:cNvPr id="118" name="Google Shape;118;p6"/>
          <p:cNvPicPr preferRelativeResize="0"/>
          <p:nvPr/>
        </p:nvPicPr>
        <p:blipFill rotWithShape="1">
          <a:blip r:embed="rId3">
            <a:alphaModFix/>
          </a:blip>
          <a:srcRect l="26447"/>
          <a:stretch/>
        </p:blipFill>
        <p:spPr>
          <a:xfrm>
            <a:off x="1600200" y="5257800"/>
            <a:ext cx="1657773" cy="1600200"/>
          </a:xfrm>
          <a:prstGeom prst="rect">
            <a:avLst/>
          </a:prstGeom>
          <a:noFill/>
          <a:ln>
            <a:noFill/>
          </a:ln>
        </p:spPr>
      </p:pic>
      <p:pic>
        <p:nvPicPr>
          <p:cNvPr id="119" name="Google Shape;119;p6"/>
          <p:cNvPicPr preferRelativeResize="0"/>
          <p:nvPr/>
        </p:nvPicPr>
        <p:blipFill rotWithShape="1">
          <a:blip r:embed="rId4">
            <a:alphaModFix/>
          </a:blip>
          <a:srcRect r="5302"/>
          <a:stretch/>
        </p:blipFill>
        <p:spPr>
          <a:xfrm>
            <a:off x="0" y="5257799"/>
            <a:ext cx="1587500" cy="1600201"/>
          </a:xfrm>
          <a:prstGeom prst="rect">
            <a:avLst/>
          </a:prstGeom>
          <a:noFill/>
          <a:ln>
            <a:noFill/>
          </a:ln>
        </p:spPr>
      </p:pic>
      <p:pic>
        <p:nvPicPr>
          <p:cNvPr id="120" name="Google Shape;120;p6"/>
          <p:cNvPicPr preferRelativeResize="0"/>
          <p:nvPr/>
        </p:nvPicPr>
        <p:blipFill rotWithShape="1">
          <a:blip r:embed="rId5">
            <a:alphaModFix/>
          </a:blip>
          <a:srcRect l="18030" t="26189" r="12572" b="13810"/>
          <a:stretch/>
        </p:blipFill>
        <p:spPr>
          <a:xfrm>
            <a:off x="3276600" y="5257800"/>
            <a:ext cx="1752600" cy="1600200"/>
          </a:xfrm>
          <a:prstGeom prst="rect">
            <a:avLst/>
          </a:prstGeom>
          <a:noFill/>
          <a:ln>
            <a:noFill/>
          </a:ln>
        </p:spPr>
      </p:pic>
      <p:pic>
        <p:nvPicPr>
          <p:cNvPr id="121" name="Google Shape;121;p6"/>
          <p:cNvPicPr preferRelativeResize="0"/>
          <p:nvPr/>
        </p:nvPicPr>
        <p:blipFill rotWithShape="1">
          <a:blip r:embed="rId6">
            <a:alphaModFix/>
          </a:blip>
          <a:srcRect l="-55793" t="50000" r="55793" b="-811"/>
          <a:stretch/>
        </p:blipFill>
        <p:spPr>
          <a:xfrm>
            <a:off x="2705100" y="5270500"/>
            <a:ext cx="4165600" cy="1587500"/>
          </a:xfrm>
          <a:prstGeom prst="rect">
            <a:avLst/>
          </a:prstGeom>
          <a:noFill/>
          <a:ln>
            <a:noFill/>
          </a:ln>
        </p:spPr>
      </p:pic>
      <p:pic>
        <p:nvPicPr>
          <p:cNvPr id="122" name="Google Shape;122;p6"/>
          <p:cNvPicPr preferRelativeResize="0"/>
          <p:nvPr/>
        </p:nvPicPr>
        <p:blipFill rotWithShape="1">
          <a:blip r:embed="rId7">
            <a:alphaModFix/>
          </a:blip>
          <a:srcRect r="8188"/>
          <a:stretch/>
        </p:blipFill>
        <p:spPr>
          <a:xfrm>
            <a:off x="6858001" y="5283200"/>
            <a:ext cx="2286000" cy="1562100"/>
          </a:xfrm>
          <a:prstGeom prst="rect">
            <a:avLst/>
          </a:prstGeom>
          <a:noFill/>
          <a:ln>
            <a:noFill/>
          </a:ln>
        </p:spPr>
      </p:pic>
      <p:pic>
        <p:nvPicPr>
          <p:cNvPr id="123" name="Google Shape;123;p6"/>
          <p:cNvPicPr preferRelativeResize="0"/>
          <p:nvPr/>
        </p:nvPicPr>
        <p:blipFill rotWithShape="1">
          <a:blip r:embed="rId8">
            <a:alphaModFix/>
          </a:blip>
          <a:srcRect/>
          <a:stretch/>
        </p:blipFill>
        <p:spPr>
          <a:xfrm>
            <a:off x="6883400" y="3581400"/>
            <a:ext cx="2286000" cy="1714500"/>
          </a:xfrm>
          <a:prstGeom prst="rect">
            <a:avLst/>
          </a:prstGeom>
          <a:noFill/>
          <a:ln>
            <a:noFill/>
          </a:ln>
        </p:spPr>
      </p:pic>
      <p:pic>
        <p:nvPicPr>
          <p:cNvPr id="124" name="Google Shape;124;p6"/>
          <p:cNvPicPr preferRelativeResize="0"/>
          <p:nvPr/>
        </p:nvPicPr>
        <p:blipFill rotWithShape="1">
          <a:blip r:embed="rId9">
            <a:alphaModFix/>
          </a:blip>
          <a:srcRect r="-6666"/>
          <a:stretch/>
        </p:blipFill>
        <p:spPr>
          <a:xfrm>
            <a:off x="6858000" y="1600200"/>
            <a:ext cx="2438400" cy="1981200"/>
          </a:xfrm>
          <a:prstGeom prst="rect">
            <a:avLst/>
          </a:prstGeom>
          <a:noFill/>
          <a:ln>
            <a:noFill/>
          </a:ln>
        </p:spPr>
      </p:pic>
      <p:pic>
        <p:nvPicPr>
          <p:cNvPr id="125" name="Google Shape;125;p6"/>
          <p:cNvPicPr preferRelativeResize="0"/>
          <p:nvPr/>
        </p:nvPicPr>
        <p:blipFill rotWithShape="1">
          <a:blip r:embed="rId10">
            <a:alphaModFix/>
          </a:blip>
          <a:srcRect/>
          <a:stretch/>
        </p:blipFill>
        <p:spPr>
          <a:xfrm>
            <a:off x="4724400" y="3594101"/>
            <a:ext cx="2127252" cy="1650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3EC2FF"/>
              </a:buClr>
              <a:buSzPct val="100000"/>
              <a:buFont typeface="Arial"/>
              <a:buNone/>
            </a:pPr>
            <a:r>
              <a:rPr lang="en-US">
                <a:solidFill>
                  <a:srgbClr val="3EC2FF"/>
                </a:solidFill>
              </a:rPr>
              <a:t>The test tells them what they need to know</a:t>
            </a:r>
            <a:endParaRPr/>
          </a:p>
        </p:txBody>
      </p:sp>
      <p:sp>
        <p:nvSpPr>
          <p:cNvPr id="131" name="Google Shape;131;p7"/>
          <p:cNvSpPr txBox="1">
            <a:spLocks noGrp="1"/>
          </p:cNvSpPr>
          <p:nvPr>
            <p:ph type="body" idx="1"/>
          </p:nvPr>
        </p:nvSpPr>
        <p:spPr>
          <a:xfrm>
            <a:off x="152400" y="2514600"/>
            <a:ext cx="4191000" cy="321150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000"/>
              <a:buFont typeface="Arial"/>
              <a:buNone/>
            </a:pPr>
            <a:r>
              <a:rPr lang="en-US"/>
              <a:t>The average residential swimming pool is .5 – 1.5 ppm chlorine.</a:t>
            </a:r>
            <a:endParaRPr/>
          </a:p>
          <a:p>
            <a:pPr marL="0" lvl="0" indent="0" algn="l" rtl="0">
              <a:lnSpc>
                <a:spcPct val="120000"/>
              </a:lnSpc>
              <a:spcBef>
                <a:spcPts val="0"/>
              </a:spcBef>
              <a:spcAft>
                <a:spcPts val="0"/>
              </a:spcAft>
              <a:buClr>
                <a:schemeClr val="lt1"/>
              </a:buClr>
              <a:buSzPts val="2000"/>
              <a:buFont typeface="Arial"/>
              <a:buNone/>
            </a:pPr>
            <a:endParaRPr/>
          </a:p>
          <a:p>
            <a:pPr marL="0" lvl="0" indent="0" algn="l" rtl="0">
              <a:lnSpc>
                <a:spcPct val="120000"/>
              </a:lnSpc>
              <a:spcBef>
                <a:spcPts val="0"/>
              </a:spcBef>
              <a:spcAft>
                <a:spcPts val="0"/>
              </a:spcAft>
              <a:buClr>
                <a:schemeClr val="lt1"/>
              </a:buClr>
              <a:buSzPts val="2000"/>
              <a:buFont typeface="Arial"/>
              <a:buNone/>
            </a:pPr>
            <a:r>
              <a:rPr lang="en-US"/>
              <a:t>No one is drinking from the swimming pool by choice.</a:t>
            </a:r>
            <a:endParaRPr/>
          </a:p>
        </p:txBody>
      </p:sp>
      <p:pic>
        <p:nvPicPr>
          <p:cNvPr id="132" name="Google Shape;132;p7"/>
          <p:cNvPicPr preferRelativeResize="0">
            <a:picLocks noGrp="1"/>
          </p:cNvPicPr>
          <p:nvPr>
            <p:ph type="pic" idx="2"/>
          </p:nvPr>
        </p:nvPicPr>
        <p:blipFill rotWithShape="1">
          <a:blip r:embed="rId3">
            <a:alphaModFix/>
          </a:blip>
          <a:srcRect t="5741" b="5742"/>
          <a:stretch/>
        </p:blipFill>
        <p:spPr>
          <a:xfrm>
            <a:off x="4419600" y="2133600"/>
            <a:ext cx="4558748" cy="3276600"/>
          </a:xfrm>
          <a:prstGeom prst="rect">
            <a:avLst/>
          </a:prstGeom>
          <a:noFill/>
          <a:ln>
            <a:noFill/>
          </a:ln>
        </p:spPr>
      </p:pic>
      <p:sp>
        <p:nvSpPr>
          <p:cNvPr id="133" name="Google Shape;133;p7"/>
          <p:cNvSpPr txBox="1"/>
          <p:nvPr/>
        </p:nvSpPr>
        <p:spPr>
          <a:xfrm>
            <a:off x="990600" y="6096000"/>
            <a:ext cx="756206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Nothing says water problems more clearly than showing the homeowner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their pink test tube results.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8" descr="brushing teeth.jpg"/>
          <p:cNvPicPr preferRelativeResize="0"/>
          <p:nvPr/>
        </p:nvPicPr>
        <p:blipFill rotWithShape="1">
          <a:blip r:embed="rId3">
            <a:alphaModFix/>
          </a:blip>
          <a:srcRect/>
          <a:stretch/>
        </p:blipFill>
        <p:spPr>
          <a:xfrm flipH="1">
            <a:off x="5867400" y="5562600"/>
            <a:ext cx="3428725" cy="1447800"/>
          </a:xfrm>
          <a:prstGeom prst="rect">
            <a:avLst/>
          </a:prstGeom>
          <a:noFill/>
          <a:ln>
            <a:noFill/>
          </a:ln>
        </p:spPr>
      </p:pic>
      <p:pic>
        <p:nvPicPr>
          <p:cNvPr id="139" name="Google Shape;139;p8" descr="Gray-carbon-vortech.jpg"/>
          <p:cNvPicPr preferRelativeResize="0"/>
          <p:nvPr/>
        </p:nvPicPr>
        <p:blipFill rotWithShape="1">
          <a:blip r:embed="rId4">
            <a:alphaModFix/>
          </a:blip>
          <a:srcRect/>
          <a:stretch/>
        </p:blipFill>
        <p:spPr>
          <a:xfrm>
            <a:off x="8171524" y="1600200"/>
            <a:ext cx="972476" cy="4544227"/>
          </a:xfrm>
          <a:prstGeom prst="rect">
            <a:avLst/>
          </a:prstGeom>
          <a:noFill/>
          <a:ln>
            <a:noFill/>
          </a:ln>
        </p:spPr>
      </p:pic>
      <p:sp>
        <p:nvSpPr>
          <p:cNvPr id="140" name="Google Shape;140;p8"/>
          <p:cNvSpPr txBox="1">
            <a:spLocks noGrp="1"/>
          </p:cNvSpPr>
          <p:nvPr>
            <p:ph type="title"/>
          </p:nvPr>
        </p:nvSpPr>
        <p:spPr>
          <a:xfrm>
            <a:off x="381000" y="304800"/>
            <a:ext cx="80772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DC2FF"/>
              </a:buClr>
              <a:buSzPts val="3200"/>
              <a:buFont typeface="Arial"/>
              <a:buNone/>
            </a:pPr>
            <a:r>
              <a:rPr lang="en-US">
                <a:solidFill>
                  <a:srgbClr val="3DC2FF"/>
                </a:solidFill>
              </a:rPr>
              <a:t>You can fix these problems with one filter</a:t>
            </a:r>
            <a:endParaRPr/>
          </a:p>
        </p:txBody>
      </p:sp>
      <p:pic>
        <p:nvPicPr>
          <p:cNvPr id="141" name="Google Shape;141;p8" descr="drinkingwater.jpg"/>
          <p:cNvPicPr preferRelativeResize="0">
            <a:picLocks noGrp="1"/>
          </p:cNvPicPr>
          <p:nvPr>
            <p:ph type="body" idx="1"/>
          </p:nvPr>
        </p:nvPicPr>
        <p:blipFill rotWithShape="1">
          <a:blip r:embed="rId5">
            <a:alphaModFix/>
          </a:blip>
          <a:srcRect/>
          <a:stretch/>
        </p:blipFill>
        <p:spPr>
          <a:xfrm>
            <a:off x="3962400" y="5562601"/>
            <a:ext cx="1923124" cy="1440180"/>
          </a:xfrm>
          <a:prstGeom prst="rect">
            <a:avLst/>
          </a:prstGeom>
          <a:noFill/>
          <a:ln>
            <a:noFill/>
          </a:ln>
        </p:spPr>
      </p:pic>
      <p:sp>
        <p:nvSpPr>
          <p:cNvPr id="142" name="Google Shape;142;p8"/>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r>
              <a:rPr lang="en-US"/>
              <a:t>Cost effective, eco-friendly, convenient and all around awesome!</a:t>
            </a:r>
            <a:endParaRPr/>
          </a:p>
        </p:txBody>
      </p:sp>
      <p:pic>
        <p:nvPicPr>
          <p:cNvPr id="143" name="Google Shape;143;p8" descr="mother washing childs hair.jpg"/>
          <p:cNvPicPr preferRelativeResize="0"/>
          <p:nvPr/>
        </p:nvPicPr>
        <p:blipFill rotWithShape="1">
          <a:blip r:embed="rId6">
            <a:alphaModFix/>
          </a:blip>
          <a:srcRect t="-15000" b="1"/>
          <a:stretch/>
        </p:blipFill>
        <p:spPr>
          <a:xfrm>
            <a:off x="0" y="2133600"/>
            <a:ext cx="1676400" cy="2628900"/>
          </a:xfrm>
          <a:prstGeom prst="rect">
            <a:avLst/>
          </a:prstGeom>
          <a:noFill/>
          <a:ln>
            <a:noFill/>
          </a:ln>
        </p:spPr>
      </p:pic>
      <p:pic>
        <p:nvPicPr>
          <p:cNvPr id="144" name="Google Shape;144;p8" descr="wrinkle.jpg"/>
          <p:cNvPicPr preferRelativeResize="0"/>
          <p:nvPr/>
        </p:nvPicPr>
        <p:blipFill rotWithShape="1">
          <a:blip r:embed="rId7">
            <a:alphaModFix/>
          </a:blip>
          <a:srcRect/>
          <a:stretch/>
        </p:blipFill>
        <p:spPr>
          <a:xfrm>
            <a:off x="0" y="4724400"/>
            <a:ext cx="1676400" cy="2295379"/>
          </a:xfrm>
          <a:prstGeom prst="rect">
            <a:avLst/>
          </a:prstGeom>
          <a:noFill/>
          <a:ln>
            <a:noFill/>
          </a:ln>
        </p:spPr>
      </p:pic>
      <p:pic>
        <p:nvPicPr>
          <p:cNvPr id="145" name="Google Shape;145;p8" descr="waterwashingtomatoes.jpg"/>
          <p:cNvPicPr preferRelativeResize="0"/>
          <p:nvPr/>
        </p:nvPicPr>
        <p:blipFill rotWithShape="1">
          <a:blip r:embed="rId8">
            <a:alphaModFix/>
          </a:blip>
          <a:srcRect/>
          <a:stretch/>
        </p:blipFill>
        <p:spPr>
          <a:xfrm>
            <a:off x="1676400" y="5562600"/>
            <a:ext cx="2286000" cy="1440180"/>
          </a:xfrm>
          <a:prstGeom prst="rect">
            <a:avLst/>
          </a:prstGeom>
          <a:noFill/>
          <a:ln>
            <a:noFill/>
          </a:ln>
        </p:spPr>
      </p:pic>
      <p:sp>
        <p:nvSpPr>
          <p:cNvPr id="146" name="Google Shape;146;p8"/>
          <p:cNvSpPr txBox="1"/>
          <p:nvPr/>
        </p:nvSpPr>
        <p:spPr>
          <a:xfrm>
            <a:off x="2362200" y="2438400"/>
            <a:ext cx="6173485" cy="336496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Clean water from every tap</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Water taste and smells like pure water</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more drying affects of chlorine</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maintenance needed for 13+ family of 4 on average.</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Life expectancy for chlorine removal 1.5 million gal.</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Save money not buying bottled water</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Be green by reducing bottled water waste</a:t>
            </a:r>
            <a:endParaRPr sz="1400" b="0" i="0" u="none" strike="noStrike" cap="none" dirty="0">
              <a:solidFill>
                <a:srgbClr val="000000"/>
              </a:solidFill>
              <a:latin typeface="Arial"/>
              <a:ea typeface="Arial"/>
              <a:cs typeface="Arial"/>
              <a:sym typeface="Arial"/>
            </a:endParaRPr>
          </a:p>
          <a:p>
            <a:pPr marL="285750" marR="0" lvl="0" indent="-171450" algn="l" rtl="0">
              <a:lnSpc>
                <a:spcPct val="15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457200" y="381000"/>
            <a:ext cx="6858000" cy="5985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3200"/>
              <a:buFont typeface="Arial"/>
              <a:buNone/>
            </a:pPr>
            <a:r>
              <a:rPr lang="en-US"/>
              <a:t>Carbon Filtration is Good -</a:t>
            </a:r>
            <a:endParaRPr/>
          </a:p>
        </p:txBody>
      </p:sp>
      <p:sp>
        <p:nvSpPr>
          <p:cNvPr id="152" name="Google Shape;152;p9"/>
          <p:cNvSpPr txBox="1">
            <a:spLocks noGrp="1"/>
          </p:cNvSpPr>
          <p:nvPr>
            <p:ph type="subTitle" idx="3"/>
          </p:nvPr>
        </p:nvSpPr>
        <p:spPr>
          <a:xfrm>
            <a:off x="457200" y="914400"/>
            <a:ext cx="6858000" cy="3809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F8F8F"/>
              </a:buClr>
              <a:buSzPts val="1800"/>
              <a:buNone/>
            </a:pPr>
            <a:r>
              <a:rPr lang="en-US" dirty="0"/>
              <a:t>Our filter is superior for several reasons</a:t>
            </a:r>
            <a:endParaRPr dirty="0"/>
          </a:p>
        </p:txBody>
      </p:sp>
      <p:sp>
        <p:nvSpPr>
          <p:cNvPr id="153" name="Google Shape;153;p9"/>
          <p:cNvSpPr txBox="1"/>
          <p:nvPr/>
        </p:nvSpPr>
        <p:spPr>
          <a:xfrm>
            <a:off x="990599" y="2286000"/>
            <a:ext cx="7960895" cy="3539390"/>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chemeClr val="lt1"/>
              </a:buClr>
              <a:buSzPts val="2800"/>
              <a:buFont typeface="Arial" panose="020B0604020202020204" pitchFamily="34" charset="0"/>
              <a:buChar char="•"/>
            </a:pPr>
            <a:r>
              <a:rPr lang="en-US" sz="2800" b="0" i="0" u="none" strike="noStrike" cap="none" dirty="0">
                <a:solidFill>
                  <a:schemeClr val="lt1"/>
                </a:solidFill>
                <a:latin typeface="Arial"/>
                <a:ea typeface="Arial"/>
                <a:cs typeface="Arial"/>
                <a:sym typeface="Arial"/>
              </a:rPr>
              <a:t>Top Quality Carbon </a:t>
            </a:r>
            <a:endParaRPr lang="en-US" sz="2800" dirty="0">
              <a:solidFill>
                <a:schemeClr val="lt1"/>
              </a:solidFill>
            </a:endParaRPr>
          </a:p>
          <a:p>
            <a:pPr marL="457200" marR="0" lvl="0" indent="-457200" algn="l" rtl="0">
              <a:lnSpc>
                <a:spcPct val="200000"/>
              </a:lnSpc>
              <a:spcBef>
                <a:spcPts val="0"/>
              </a:spcBef>
              <a:spcAft>
                <a:spcPts val="0"/>
              </a:spcAft>
              <a:buClr>
                <a:schemeClr val="lt1"/>
              </a:buClr>
              <a:buSzPts val="2800"/>
              <a:buFont typeface="Arial" panose="020B0604020202020204" pitchFamily="34" charset="0"/>
              <a:buChar char="•"/>
            </a:pPr>
            <a:r>
              <a:rPr lang="en-US" sz="2800" b="0" i="0" u="none" strike="noStrike" cap="none" dirty="0">
                <a:solidFill>
                  <a:schemeClr val="lt1"/>
                </a:solidFill>
                <a:latin typeface="Arial"/>
                <a:ea typeface="Arial"/>
                <a:cs typeface="Arial"/>
                <a:sym typeface="Arial"/>
              </a:rPr>
              <a:t>Smart Valve</a:t>
            </a:r>
            <a:endParaRPr sz="1400" b="0" i="0" u="none" strike="noStrike" cap="none" dirty="0">
              <a:solidFill>
                <a:srgbClr val="000000"/>
              </a:solidFill>
              <a:latin typeface="Arial"/>
              <a:ea typeface="Arial"/>
              <a:cs typeface="Arial"/>
              <a:sym typeface="Arial"/>
            </a:endParaRPr>
          </a:p>
          <a:p>
            <a:pPr marL="457200" marR="0" lvl="0" indent="-457200" algn="l" rtl="0">
              <a:lnSpc>
                <a:spcPct val="200000"/>
              </a:lnSpc>
              <a:spcBef>
                <a:spcPts val="0"/>
              </a:spcBef>
              <a:spcAft>
                <a:spcPts val="0"/>
              </a:spcAft>
              <a:buClr>
                <a:schemeClr val="lt1"/>
              </a:buClr>
              <a:buSzPts val="2800"/>
              <a:buFont typeface="Arial" panose="020B0604020202020204" pitchFamily="34" charset="0"/>
              <a:buChar char="•"/>
            </a:pPr>
            <a:r>
              <a:rPr lang="en-US" sz="2800" b="0" i="0" u="none" strike="noStrike" cap="none" dirty="0">
                <a:solidFill>
                  <a:schemeClr val="lt1"/>
                </a:solidFill>
                <a:latin typeface="Arial"/>
                <a:ea typeface="Arial"/>
                <a:cs typeface="Arial"/>
                <a:sym typeface="Arial"/>
              </a:rPr>
              <a:t>Vortex Plate</a:t>
            </a:r>
            <a:endParaRPr sz="1400" b="0" i="0" u="none" strike="noStrike" cap="none" dirty="0">
              <a:solidFill>
                <a:srgbClr val="000000"/>
              </a:solidFill>
              <a:latin typeface="Arial"/>
              <a:ea typeface="Arial"/>
              <a:cs typeface="Arial"/>
              <a:sym typeface="Arial"/>
            </a:endParaRPr>
          </a:p>
          <a:p>
            <a:pPr marL="457200" marR="0" lvl="0" indent="-457200" algn="l" rtl="0">
              <a:lnSpc>
                <a:spcPct val="200000"/>
              </a:lnSpc>
              <a:spcBef>
                <a:spcPts val="0"/>
              </a:spcBef>
              <a:spcAft>
                <a:spcPts val="0"/>
              </a:spcAft>
              <a:buClr>
                <a:schemeClr val="lt1"/>
              </a:buClr>
              <a:buSzPts val="2800"/>
              <a:buFont typeface="Arial" panose="020B0604020202020204" pitchFamily="34" charset="0"/>
              <a:buChar char="•"/>
            </a:pPr>
            <a:r>
              <a:rPr lang="en-US" sz="2800" b="0" i="0" u="none" strike="noStrike" cap="none" dirty="0">
                <a:solidFill>
                  <a:schemeClr val="lt1"/>
                </a:solidFill>
                <a:latin typeface="Arial"/>
                <a:ea typeface="Arial"/>
                <a:cs typeface="Arial"/>
                <a:sym typeface="Arial"/>
              </a:rPr>
              <a:t>Optional Neoprene Jacket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tockLayouts Green Living &amp; Recycling UT002">
  <a:themeElements>
    <a:clrScheme name="Custom 1">
      <a:dk1>
        <a:srgbClr val="000000"/>
      </a:dk1>
      <a:lt1>
        <a:srgbClr val="FFFFFF"/>
      </a:lt1>
      <a:dk2>
        <a:srgbClr val="212120"/>
      </a:dk2>
      <a:lt2>
        <a:srgbClr val="EEECE1"/>
      </a:lt2>
      <a:accent1>
        <a:srgbClr val="C6332C"/>
      </a:accent1>
      <a:accent2>
        <a:srgbClr val="AED0E9"/>
      </a:accent2>
      <a:accent3>
        <a:srgbClr val="AFCB34"/>
      </a:accent3>
      <a:accent4>
        <a:srgbClr val="75B53C"/>
      </a:accent4>
      <a:accent5>
        <a:srgbClr val="0081BC"/>
      </a:accent5>
      <a:accent6>
        <a:srgbClr val="3B4587"/>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1102</Words>
  <Application>Microsoft Macintosh PowerPoint</Application>
  <PresentationFormat>On-screen Show (4:3)</PresentationFormat>
  <Paragraphs>140</Paragraphs>
  <Slides>26</Slides>
  <Notes>26</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0" baseType="lpstr">
      <vt:lpstr>Arial</vt:lpstr>
      <vt:lpstr>Calibri</vt:lpstr>
      <vt:lpstr>StockLayouts Green Living &amp; Recycling UT002</vt:lpstr>
      <vt:lpstr>AcroExch.Document.7</vt:lpstr>
      <vt:lpstr>Water Treatment Crash Course</vt:lpstr>
      <vt:lpstr>Please use Camera – Fill out info</vt:lpstr>
      <vt:lpstr>Who needs water treatment</vt:lpstr>
      <vt:lpstr>Today’s Focus - Municipal Water</vt:lpstr>
      <vt:lpstr>Chlorine / Chloramine </vt:lpstr>
      <vt:lpstr>Where is the need for filtration evident?</vt:lpstr>
      <vt:lpstr>The test tells them what they need to know</vt:lpstr>
      <vt:lpstr>You can fix these problems with one filter</vt:lpstr>
      <vt:lpstr>Carbon Filtration is Good -</vt:lpstr>
      <vt:lpstr>Know your carbon</vt:lpstr>
      <vt:lpstr>How Smart Can A Head Be?</vt:lpstr>
      <vt:lpstr>What’s so cool about a Vortech?</vt:lpstr>
      <vt:lpstr>Optional Tank Jacket</vt:lpstr>
      <vt:lpstr>What about “Hard Water”?</vt:lpstr>
      <vt:lpstr>What does Hard Water hurt? Show the Signs!!!</vt:lpstr>
      <vt:lpstr>How does Scale form?</vt:lpstr>
      <vt:lpstr>PowerPoint Presentation</vt:lpstr>
      <vt:lpstr>PowerPoint Presentation</vt:lpstr>
      <vt:lpstr>Why Flow-Tech Works</vt:lpstr>
      <vt:lpstr>PowerPoint Presentation</vt:lpstr>
      <vt:lpstr> Where does Flow-Tech Home work EVERYWHERE pressurized water runs</vt:lpstr>
      <vt:lpstr>Water Heater Efficiency </vt:lpstr>
      <vt:lpstr>PowerPoint Presentation</vt:lpstr>
      <vt:lpstr>PowerPoint Presentation</vt:lpstr>
      <vt:lpstr>PowerPoint Presentation</vt:lpstr>
      <vt:lpstr>Need Help / Want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Treatment Crash Course</dc:title>
  <dc:creator>StockLayouts</dc:creator>
  <cp:lastModifiedBy>Microsoft Office User</cp:lastModifiedBy>
  <cp:revision>1</cp:revision>
  <dcterms:created xsi:type="dcterms:W3CDTF">2010-07-09T22:21:36Z</dcterms:created>
  <dcterms:modified xsi:type="dcterms:W3CDTF">2024-02-18T19:12:46Z</dcterms:modified>
</cp:coreProperties>
</file>